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300" r:id="rId4"/>
    <p:sldId id="283" r:id="rId5"/>
    <p:sldId id="284" r:id="rId6"/>
    <p:sldId id="262" r:id="rId7"/>
    <p:sldId id="287" r:id="rId8"/>
    <p:sldId id="288" r:id="rId9"/>
    <p:sldId id="289" r:id="rId10"/>
    <p:sldId id="267" r:id="rId11"/>
    <p:sldId id="290" r:id="rId12"/>
    <p:sldId id="292" r:id="rId13"/>
    <p:sldId id="294" r:id="rId14"/>
    <p:sldId id="301" r:id="rId15"/>
    <p:sldId id="302" r:id="rId16"/>
    <p:sldId id="298" r:id="rId17"/>
    <p:sldId id="299" r:id="rId18"/>
    <p:sldId id="273" r:id="rId19"/>
    <p:sldId id="286" r:id="rId20"/>
    <p:sldId id="303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95"/>
    <p:restoredTop sz="94719"/>
  </p:normalViewPr>
  <p:slideViewPr>
    <p:cSldViewPr snapToGrid="0">
      <p:cViewPr>
        <p:scale>
          <a:sx n="100" d="100"/>
          <a:sy n="100" d="100"/>
        </p:scale>
        <p:origin x="35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ED6A-0194-DE48-91E5-B3B9D27FC794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52EA3-9EA0-244C-A518-AE020E54A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3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current in electrical circuits</a:t>
            </a:r>
          </a:p>
          <a:p>
            <a:r>
              <a:rPr lang="en-US" dirty="0"/>
              <a:t>Can be analyzed mathematically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52EA3-9EA0-244C-A518-AE020E54A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5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1F6E-631F-3973-C71D-228C0348B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65589-F6E6-0F85-7EDD-03E648343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5652D-4110-238E-C7A9-E883EE08C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current in electrical circuits</a:t>
            </a:r>
          </a:p>
          <a:p>
            <a:r>
              <a:rPr lang="en-US" dirty="0"/>
              <a:t>Can be analyzed mathematically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0A4D-BA99-38F5-6708-8A5EA0E11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52EA3-9EA0-244C-A518-AE020E54A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0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083A-8BA1-B26B-4CD3-527BC65F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FDC9B-2A2D-0AEA-1375-F0EABD9DF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B4330-0414-89B2-3720-98B080D1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FA484-1B8A-5C6C-7490-5EE2233C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352F9-9C76-D577-B668-7F8B7CC0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A578-B406-4455-10E2-A0D0C2F1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741F4-427A-8A79-2FBF-E1D949FA0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2AB46-1493-6C99-4759-4EA98D80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154B-2C46-5887-37F3-527B4BEA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2CF6C-7F67-2BBD-F635-B455CCBA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665C0-5CA9-280B-A5A3-0CBD46102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D76B-7562-CD66-3FC2-B3B2BB55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B2AD-8587-0A6C-3C4E-90C0FE82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3C799-359D-9F99-79D0-FDEDA63B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C52BF-750F-03EF-7D89-6085A71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9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AC32-9954-6BD7-9D86-311CDDB4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734E-15AC-50B1-B0FE-EB5121FBA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BE6D1-3BAE-D8FD-7DEF-F7C54DCC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DD48E-BBD5-CF2F-E6D0-B3B790C1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A3E88-897E-A893-6D20-E8D6A02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0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5B53-EE49-5943-E684-E0A8BC40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41804-A9F5-2A2F-B96C-8AFB37A55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80F6-27FB-2FDE-A0E4-4BC42475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A5B99-F43E-779B-A614-E31F2EE5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2E53-2613-E215-221F-2312BB7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0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A1BC-17F4-0D5A-25E7-0E304DBE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8D6B-CB6B-6B26-0FF7-0ED6F4DE8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71ADC-068B-4281-83E8-96E8A1E4B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8C62-F102-5FB4-D321-211652DD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5F378-674F-772A-57D8-052CFABD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2954C-061D-57E7-631E-6694FB44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514F-7A3C-C8A8-5E6D-7A180F16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00F3-525F-79D0-1721-C48DAA77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564CE-6956-85CD-34A5-E2C920F0C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2D6D0-81EF-902C-12E9-C55126D44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81409-5F4A-6F49-6269-0E579025E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8BA72-D942-B958-7036-5FFB3BBA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96CA1-58D7-4CF9-26C8-B78A89E6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4A0DF-6D8C-71E7-21C5-5E84276B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0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AB83-794A-4BE2-0B28-94BE3E13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8AFC7-5329-186D-4334-C209BEB6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756F5-0DAA-7F40-7D91-48A6FFDE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057A4-5841-04D1-6516-CA43762D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F95B4-D750-BC8A-4910-A176B0F2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7086-9E2A-3365-BF5B-9025766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80C5-C05E-DD0C-E2B0-936DD5C1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0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6C6C-14D4-CD3E-F204-41E6EF3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1A1F-837B-59BE-FAC9-692C7FDE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96260-89CE-DACB-56A8-90C826D6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3D7D-EED7-09C9-3483-032838F2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022E1-8A5E-C608-2535-E5239EAB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4ABC5-9D3B-587F-8C6C-AAB03CF6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8B93-59EC-396C-4A37-7FD094EE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DCD8D-B3BD-784F-B08B-E3DF250AE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16374-2ACB-96F0-6A0A-B9D1DE17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F6F1E-5CF6-CAE9-0FE9-F5D71F81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3E869-2E6E-3E97-59A6-0BD87D50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7B5E7-010D-722F-76FE-A3529598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E7326-B736-C38C-77EA-3B42E8AD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7BE6-2D61-DDBE-7E17-30F1B1D40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A4E45-C6AD-5440-804E-1EB87F04D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D117-B841-36AC-0E13-90AC5EE81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D2433-6F98-FE06-B8AB-FA724D2AB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23.png"/><Relationship Id="rId5" Type="http://schemas.openxmlformats.org/officeDocument/2006/relationships/image" Target="../media/image810.png"/><Relationship Id="rId10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6.png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9" Type="http://schemas.openxmlformats.org/officeDocument/2006/relationships/image" Target="../media/image12.png"/><Relationship Id="rId4" Type="http://schemas.openxmlformats.org/officeDocument/2006/relationships/image" Target="../media/image710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6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30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image" Target="../media/image29.png"/><Relationship Id="rId5" Type="http://schemas.openxmlformats.org/officeDocument/2006/relationships/image" Target="../media/image810.pn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710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411.png"/><Relationship Id="rId39" Type="http://schemas.openxmlformats.org/officeDocument/2006/relationships/image" Target="../media/image1210.png"/><Relationship Id="rId21" Type="http://schemas.openxmlformats.org/officeDocument/2006/relationships/image" Target="../media/image108.png"/><Relationship Id="rId34" Type="http://schemas.openxmlformats.org/officeDocument/2006/relationships/image" Target="../media/image112.png"/><Relationship Id="rId42" Type="http://schemas.openxmlformats.org/officeDocument/2006/relationships/image" Target="../media/image117.png"/><Relationship Id="rId47" Type="http://schemas.openxmlformats.org/officeDocument/2006/relationships/image" Target="../media/image122.png"/><Relationship Id="rId50" Type="http://schemas.openxmlformats.org/officeDocument/2006/relationships/image" Target="../media/image125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0.png"/><Relationship Id="rId11" Type="http://schemas.openxmlformats.org/officeDocument/2006/relationships/image" Target="../media/image99.png"/><Relationship Id="rId24" Type="http://schemas.openxmlformats.org/officeDocument/2006/relationships/image" Target="../media/image211.png"/><Relationship Id="rId32" Type="http://schemas.openxmlformats.org/officeDocument/2006/relationships/image" Target="../media/image510.png"/><Relationship Id="rId37" Type="http://schemas.openxmlformats.org/officeDocument/2006/relationships/image" Target="../media/image115.png"/><Relationship Id="rId40" Type="http://schemas.openxmlformats.org/officeDocument/2006/relationships/image" Target="../media/image130.png"/><Relationship Id="rId45" Type="http://schemas.openxmlformats.org/officeDocument/2006/relationships/image" Target="../media/image120.png"/><Relationship Id="rId53" Type="http://schemas.openxmlformats.org/officeDocument/2006/relationships/image" Target="../media/image128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19" Type="http://schemas.openxmlformats.org/officeDocument/2006/relationships/image" Target="../media/image88.png"/><Relationship Id="rId31" Type="http://schemas.openxmlformats.org/officeDocument/2006/relationships/image" Target="../media/image410.png"/><Relationship Id="rId44" Type="http://schemas.openxmlformats.org/officeDocument/2006/relationships/image" Target="../media/image119.png"/><Relationship Id="rId52" Type="http://schemas.openxmlformats.org/officeDocument/2006/relationships/image" Target="../media/image12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310.png"/><Relationship Id="rId27" Type="http://schemas.openxmlformats.org/officeDocument/2006/relationships/image" Target="../media/image140.png"/><Relationship Id="rId30" Type="http://schemas.openxmlformats.org/officeDocument/2006/relationships/image" Target="../media/image310.png"/><Relationship Id="rId35" Type="http://schemas.openxmlformats.org/officeDocument/2006/relationships/image" Target="../media/image113.png"/><Relationship Id="rId43" Type="http://schemas.openxmlformats.org/officeDocument/2006/relationships/image" Target="../media/image118.png"/><Relationship Id="rId48" Type="http://schemas.openxmlformats.org/officeDocument/2006/relationships/image" Target="../media/image123.png"/><Relationship Id="rId8" Type="http://schemas.openxmlformats.org/officeDocument/2006/relationships/image" Target="../media/image96.png"/><Relationship Id="rId51" Type="http://schemas.openxmlformats.org/officeDocument/2006/relationships/image" Target="../media/image12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210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Relationship Id="rId46" Type="http://schemas.openxmlformats.org/officeDocument/2006/relationships/image" Target="../media/image121.png"/><Relationship Id="rId20" Type="http://schemas.openxmlformats.org/officeDocument/2006/relationships/image" Target="../media/image107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137.png"/><Relationship Id="rId28" Type="http://schemas.openxmlformats.org/officeDocument/2006/relationships/image" Target="../media/image109.png"/><Relationship Id="rId36" Type="http://schemas.openxmlformats.org/officeDocument/2006/relationships/image" Target="../media/image114.png"/><Relationship Id="rId49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9" Type="http://schemas.openxmlformats.org/officeDocument/2006/relationships/image" Target="../media/image12.png"/><Relationship Id="rId4" Type="http://schemas.openxmlformats.org/officeDocument/2006/relationships/image" Target="../media/image710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F388-9223-2717-5D3F-AED47BC7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 Chemical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7EBCF-B1B8-B1C3-8A22-A6E7A133B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Hellerstein</a:t>
            </a:r>
          </a:p>
          <a:p>
            <a:r>
              <a:rPr lang="en-US" dirty="0"/>
              <a:t>Mar, 2024</a:t>
            </a:r>
          </a:p>
        </p:txBody>
      </p:sp>
    </p:spTree>
    <p:extLst>
      <p:ext uri="{BB962C8B-B14F-4D97-AF65-F5344CB8AC3E}">
        <p14:creationId xmlns:p14="http://schemas.microsoft.com/office/powerpoint/2010/main" val="27899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FC9F-CEFA-5638-623F-076FFD0B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1A-F166-5B39-1FF6-2D6BEC7D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5" y="127525"/>
            <a:ext cx="5131676" cy="838692"/>
          </a:xfrm>
        </p:spPr>
        <p:txBody>
          <a:bodyPr/>
          <a:lstStyle/>
          <a:p>
            <a:r>
              <a:rPr lang="en-US" dirty="0"/>
              <a:t>A Simple Module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17C0C-3884-96DB-196A-BDA739922D4D}"/>
                  </a:ext>
                </a:extLst>
              </p:cNvPr>
              <p:cNvSpPr txBox="1"/>
              <p:nvPr/>
            </p:nvSpPr>
            <p:spPr>
              <a:xfrm>
                <a:off x="3851163" y="4343901"/>
                <a:ext cx="3448759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 Module A specification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17C0C-3884-96DB-196A-BDA73992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63" y="4343901"/>
                <a:ext cx="3448759" cy="1015663"/>
              </a:xfrm>
              <a:prstGeom prst="rect">
                <a:avLst/>
              </a:prstGeom>
              <a:blipFill>
                <a:blip r:embed="rId2"/>
                <a:stretch>
                  <a:fillRect l="-1838" t="-37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DC0F2DC-BF0F-A20C-3D31-C68FB3DDA552}"/>
              </a:ext>
            </a:extLst>
          </p:cNvPr>
          <p:cNvGrpSpPr/>
          <p:nvPr/>
        </p:nvGrpSpPr>
        <p:grpSpPr>
          <a:xfrm>
            <a:off x="1349642" y="1532446"/>
            <a:ext cx="4419111" cy="2026968"/>
            <a:chOff x="878109" y="1690688"/>
            <a:chExt cx="4419111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7A04C3-9937-E71A-F02F-F9D3DF44B264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B5AF96-7288-497C-948E-93F380CE7878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81D0F8-E635-1E59-C8C1-5F9C4D20B46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BB4385-660F-5254-2E68-0801E481BF9E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530D5A-013B-2304-74D0-C401AF97DACE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7EFE6D-3876-6537-189F-1D86E5F22CF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C6D8C4-BF46-5B07-9D09-4BA2343C6C4D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D2B5FD7-6088-EE4E-60FB-CFB100AC9862}"/>
                </a:ext>
              </a:extLst>
            </p:cNvPr>
            <p:cNvSpPr/>
            <p:nvPr/>
          </p:nvSpPr>
          <p:spPr>
            <a:xfrm>
              <a:off x="4813744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93960B6-C0BC-0449-19DA-0519F6550821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96E9B-6003-C733-66AE-6CA6FFA25431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E77E89-5D24-534F-5BBF-5FF61ED61C18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E45092-339C-1F20-8ABC-64A9F9DDF065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C0994D-1566-2BAB-9731-166BD89729A0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30D2BE-46AE-BBC0-0E2B-2C375F16C9EF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B0E00D-03C0-5720-B3D0-E29226B50882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50A48A-96B8-A1C1-ECF5-6B4E99AAD21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D36E40-1893-F8E3-C485-979F40EF5D0F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4FB10A-67EB-6636-D01B-650386C61AAF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3CFF53-30B2-8826-B28C-FF9734AE3EA4}"/>
              </a:ext>
            </a:extLst>
          </p:cNvPr>
          <p:cNvSpPr txBox="1"/>
          <p:nvPr/>
        </p:nvSpPr>
        <p:spPr>
          <a:xfrm>
            <a:off x="586030" y="4197618"/>
            <a:ext cx="22525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Reactions</a:t>
            </a:r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S1 -&gt; S2; k1*S1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; k2*S2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S3; k3*S2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S3 -&gt; ; k4*S4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7F4BE-C9D0-D0F9-6723-1AAA57230C62}"/>
              </a:ext>
            </a:extLst>
          </p:cNvPr>
          <p:cNvSpPr txBox="1"/>
          <p:nvPr/>
        </p:nvSpPr>
        <p:spPr>
          <a:xfrm>
            <a:off x="6751511" y="1643334"/>
            <a:ext cx="547992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Single input single output (SISO)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Can be combined to make multiple input, multiple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Linear kinetics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Often a reasonable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82224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4810-CF55-1034-5E08-AB0BC950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CB46-A55D-F1FE-B6D7-AFD2F749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5" y="127525"/>
            <a:ext cx="8819140" cy="838692"/>
          </a:xfrm>
        </p:spPr>
        <p:txBody>
          <a:bodyPr>
            <a:normAutofit/>
          </a:bodyPr>
          <a:lstStyle/>
          <a:p>
            <a:r>
              <a:rPr lang="en-US" dirty="0"/>
              <a:t>Describing Module Behavior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CE0BBD-53CD-67E6-D32A-9C8E959E1BE9}"/>
              </a:ext>
            </a:extLst>
          </p:cNvPr>
          <p:cNvGrpSpPr/>
          <p:nvPr/>
        </p:nvGrpSpPr>
        <p:grpSpPr>
          <a:xfrm>
            <a:off x="692049" y="1249066"/>
            <a:ext cx="4333767" cy="2026968"/>
            <a:chOff x="878109" y="1690688"/>
            <a:chExt cx="4333767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72D5F8-F43A-F4C1-FA25-F31802349505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696BC1-88EA-FAEE-1A88-830E18E8DD02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829289-9479-43A4-58D7-A3CF0FB51C28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93076A-ED74-B67A-41A2-664231BC7C30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1691DD-2C58-D8F3-FC68-3FD8B466C0E5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814944-DDDC-63B9-1EEF-CF46DA1759B1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26ACAB-AF2A-13AF-0B90-707AA7475D92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1E54DA0-436D-E2E2-D88A-C3CA824F079E}"/>
                </a:ext>
              </a:extLst>
            </p:cNvPr>
            <p:cNvSpPr/>
            <p:nvPr/>
          </p:nvSpPr>
          <p:spPr>
            <a:xfrm>
              <a:off x="4728400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B018A4E-6F26-1A23-BCC8-6D825093CE1D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4B7245-7548-83F8-2057-6DAB91864059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074456-54F1-441A-A23C-6998A120EAE6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2FCFB1-524E-F7D8-4614-9494D51F1C71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DCBB2C-6519-A3BB-6633-FE5CDF930B7D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90BD7B-5E30-343D-EFC8-B1CE5E297A3B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90E16-92DD-CF5D-70E9-6B68F960A875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121EE2-497F-465F-56DB-D0DBABDB8046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1DC532F-F2D5-6A42-0B75-133BECFFE014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95CD4BC-517D-2E6A-3325-373BAB9C2BD0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A418AB-D72E-E054-726B-BC458B19F240}"/>
              </a:ext>
            </a:extLst>
          </p:cNvPr>
          <p:cNvGrpSpPr/>
          <p:nvPr/>
        </p:nvGrpSpPr>
        <p:grpSpPr>
          <a:xfrm>
            <a:off x="470710" y="4596324"/>
            <a:ext cx="2617559" cy="1664783"/>
            <a:chOff x="8006623" y="365125"/>
            <a:chExt cx="2617559" cy="16647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7BF222-01BD-BE2D-ED78-057C16D63773}"/>
                </a:ext>
              </a:extLst>
            </p:cNvPr>
            <p:cNvSpPr txBox="1"/>
            <p:nvPr/>
          </p:nvSpPr>
          <p:spPr>
            <a:xfrm>
              <a:off x="8006623" y="365125"/>
              <a:ext cx="18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System equations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CEEF99-2ADB-6881-5062-FED5DB4B900A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B1437E-1B6F-E2B2-2782-8863651161E1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B1437E-1B6F-E2B2-2782-88636511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3333" t="-238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FBE292-1041-6488-AC0D-3D0D89F04C02}"/>
              </a:ext>
            </a:extLst>
          </p:cNvPr>
          <p:cNvSpPr txBox="1"/>
          <p:nvPr/>
        </p:nvSpPr>
        <p:spPr>
          <a:xfrm>
            <a:off x="6306870" y="1249066"/>
            <a:ext cx="22525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Reactions</a:t>
            </a:r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S1 -&gt; S2; k1*S1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; k2*S2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S3; k3*S2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S3 -&gt; ; k4*S4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99587A-128A-2F40-A2B3-E6ABD8BCE05E}"/>
              </a:ext>
            </a:extLst>
          </p:cNvPr>
          <p:cNvGrpSpPr/>
          <p:nvPr/>
        </p:nvGrpSpPr>
        <p:grpSpPr>
          <a:xfrm>
            <a:off x="3849307" y="4342604"/>
            <a:ext cx="3585533" cy="2183864"/>
            <a:chOff x="8172758" y="2436500"/>
            <a:chExt cx="3585533" cy="21838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082EFF-4739-B983-BFD7-8E3B179EE702}"/>
                </a:ext>
              </a:extLst>
            </p:cNvPr>
            <p:cNvSpPr txBox="1"/>
            <p:nvPr/>
          </p:nvSpPr>
          <p:spPr>
            <a:xfrm>
              <a:off x="8579647" y="2436500"/>
              <a:ext cx="180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Transfer function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16B0C5-4851-91A9-D0EA-D3D820836CB7}"/>
                    </a:ext>
                  </a:extLst>
                </p:cNvPr>
                <p:cNvSpPr txBox="1"/>
                <p:nvPr/>
              </p:nvSpPr>
              <p:spPr>
                <a:xfrm>
                  <a:off x="8172758" y="2967746"/>
                  <a:ext cx="35855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5F87B57-B9D1-9843-E0E6-3F0176E44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758" y="2967746"/>
                  <a:ext cx="358553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46027E-9BCC-CF26-A41B-B4FB5D502C51}"/>
                    </a:ext>
                  </a:extLst>
                </p:cNvPr>
                <p:cNvSpPr txBox="1"/>
                <p:nvPr/>
              </p:nvSpPr>
              <p:spPr>
                <a:xfrm>
                  <a:off x="8210222" y="3458938"/>
                  <a:ext cx="27744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A415E3-C2B1-0D61-DC46-7B5D9E57C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222" y="3458938"/>
                  <a:ext cx="277441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909" t="-4348" r="-22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946233-B3C5-92BD-CD22-85BE4A30DC2F}"/>
                    </a:ext>
                  </a:extLst>
                </p:cNvPr>
                <p:cNvSpPr txBox="1"/>
                <p:nvPr/>
              </p:nvSpPr>
              <p:spPr>
                <a:xfrm>
                  <a:off x="8235403" y="4045270"/>
                  <a:ext cx="3102452" cy="575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946233-B3C5-92BD-CD22-85BE4A30D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403" y="4045270"/>
                  <a:ext cx="3102452" cy="575094"/>
                </a:xfrm>
                <a:prstGeom prst="rect">
                  <a:avLst/>
                </a:prstGeom>
                <a:blipFill>
                  <a:blip r:embed="rId14"/>
                  <a:stretch>
                    <a:fillRect l="-408" t="-2128" r="-1224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8D5905-423A-9606-304E-8E2140435308}"/>
              </a:ext>
            </a:extLst>
          </p:cNvPr>
          <p:cNvCxnSpPr>
            <a:cxnSpLocks/>
          </p:cNvCxnSpPr>
          <p:nvPr/>
        </p:nvCxnSpPr>
        <p:spPr>
          <a:xfrm>
            <a:off x="692048" y="3429000"/>
            <a:ext cx="430301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D50A1A-5715-4E1C-C7E3-D9983372760C}"/>
              </a:ext>
            </a:extLst>
          </p:cNvPr>
          <p:cNvCxnSpPr>
            <a:stCxn id="14" idx="1"/>
          </p:cNvCxnSpPr>
          <p:nvPr/>
        </p:nvCxnSpPr>
        <p:spPr>
          <a:xfrm>
            <a:off x="725710" y="2189717"/>
            <a:ext cx="0" cy="123928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6F85D6-F84F-DFAD-2C52-1A11D95B3C99}"/>
              </a:ext>
            </a:extLst>
          </p:cNvPr>
          <p:cNvCxnSpPr/>
          <p:nvPr/>
        </p:nvCxnSpPr>
        <p:spPr>
          <a:xfrm>
            <a:off x="4995062" y="2189717"/>
            <a:ext cx="0" cy="123928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D93365-232F-BB31-F6EB-09C8079ABA88}"/>
                  </a:ext>
                </a:extLst>
              </p:cNvPr>
              <p:cNvSpPr txBox="1"/>
              <p:nvPr/>
            </p:nvSpPr>
            <p:spPr>
              <a:xfrm>
                <a:off x="1877615" y="3511690"/>
                <a:ext cx="1432636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D93365-232F-BB31-F6EB-09C8079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15" y="3511690"/>
                <a:ext cx="1432636" cy="572914"/>
              </a:xfrm>
              <a:prstGeom prst="rect">
                <a:avLst/>
              </a:prstGeom>
              <a:blipFill>
                <a:blip r:embed="rId15"/>
                <a:stretch>
                  <a:fillRect l="-2632" t="-4348" r="-526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0426199C-A330-D9E2-2B78-929A6A706C02}"/>
              </a:ext>
            </a:extLst>
          </p:cNvPr>
          <p:cNvGrpSpPr/>
          <p:nvPr/>
        </p:nvGrpSpPr>
        <p:grpSpPr>
          <a:xfrm>
            <a:off x="7428932" y="4411658"/>
            <a:ext cx="4294664" cy="1709822"/>
            <a:chOff x="7428932" y="4411658"/>
            <a:chExt cx="4294664" cy="17098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59640E-07BE-E690-B04B-63778741726F}"/>
                </a:ext>
              </a:extLst>
            </p:cNvPr>
            <p:cNvSpPr txBox="1"/>
            <p:nvPr/>
          </p:nvSpPr>
          <p:spPr>
            <a:xfrm>
              <a:off x="7428932" y="4423561"/>
              <a:ext cx="2132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Reaction Network</a:t>
              </a:r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8AC2788F-A1CE-0DAF-8C88-FF4332942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27" y="4857111"/>
              <a:ext cx="1826689" cy="126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C49DAA3C-9111-E445-DB16-7DB581AA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4136" y="4857111"/>
              <a:ext cx="1659485" cy="126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D50CAF-4282-ADA7-6F07-07A6E497FC48}"/>
                </a:ext>
              </a:extLst>
            </p:cNvPr>
            <p:cNvSpPr txBox="1"/>
            <p:nvPr/>
          </p:nvSpPr>
          <p:spPr>
            <a:xfrm>
              <a:off x="9640462" y="4411658"/>
              <a:ext cx="2083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Transfer Function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4D13E5C-36F5-F7DB-ACCA-E47FF19D7059}"/>
              </a:ext>
            </a:extLst>
          </p:cNvPr>
          <p:cNvSpPr txBox="1"/>
          <p:nvPr/>
        </p:nvSpPr>
        <p:spPr>
          <a:xfrm>
            <a:off x="8022962" y="6266688"/>
            <a:ext cx="391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Accurate prediction of time course.</a:t>
            </a:r>
          </a:p>
        </p:txBody>
      </p:sp>
    </p:spTree>
    <p:extLst>
      <p:ext uri="{BB962C8B-B14F-4D97-AF65-F5344CB8AC3E}">
        <p14:creationId xmlns:p14="http://schemas.microsoft.com/office/powerpoint/2010/main" val="2000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33AE-BBFC-C317-C2E8-61917596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787"/>
            <a:ext cx="10515600" cy="1325563"/>
          </a:xfrm>
        </p:spPr>
        <p:txBody>
          <a:bodyPr/>
          <a:lstStyle/>
          <a:p>
            <a:r>
              <a:rPr lang="en-US" dirty="0"/>
              <a:t>Composing Modules: Concatenation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7A33C4A-E729-84B7-A269-A4E98180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0" y="3376467"/>
            <a:ext cx="10869259" cy="1448972"/>
          </a:xfrm>
        </p:spPr>
        <p:txBody>
          <a:bodyPr>
            <a:normAutofit/>
          </a:bodyPr>
          <a:lstStyle/>
          <a:p>
            <a:r>
              <a:rPr lang="en-US" dirty="0"/>
              <a:t>Compose modules by making S3 both the </a:t>
            </a:r>
            <a:r>
              <a:rPr lang="en-US" i="1" dirty="0"/>
              <a:t>output of A and the input to B</a:t>
            </a:r>
            <a:r>
              <a:rPr lang="en-US" dirty="0"/>
              <a:t>.</a:t>
            </a:r>
          </a:p>
          <a:p>
            <a:r>
              <a:rPr lang="en-US" dirty="0"/>
              <a:t>But behavior changes because the output of Module A is affected by the input of Module B. This is called </a:t>
            </a:r>
            <a:r>
              <a:rPr lang="en-US" i="1" dirty="0"/>
              <a:t>retroactivity</a:t>
            </a:r>
            <a:r>
              <a:rPr lang="en-US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3F1ED8-39DE-85CC-CE1D-6EA2F4C44547}"/>
              </a:ext>
            </a:extLst>
          </p:cNvPr>
          <p:cNvGrpSpPr/>
          <p:nvPr/>
        </p:nvGrpSpPr>
        <p:grpSpPr>
          <a:xfrm>
            <a:off x="731186" y="990620"/>
            <a:ext cx="9154867" cy="2042735"/>
            <a:chOff x="1184419" y="1936684"/>
            <a:chExt cx="9154867" cy="204273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4831E4C-5530-5E31-8345-6A2799722E43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ECF2E72-0E57-13A4-2CBE-8872AD7AC93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828652-42AD-9275-5D5D-A0225E8904E0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9D24EC5-69D6-256D-5D4D-10A7657EFF13}"/>
                  </a:ext>
                </a:extLst>
              </p:cNvPr>
              <p:cNvCxnSpPr>
                <a:cxnSpLocks/>
                <a:stCxn id="64" idx="3"/>
                <a:endCxn id="65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F3B43C7-68AC-3080-ED82-E0474E3277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B9E4DD7-D25B-3B34-FCDD-D6BD8AA08E4C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63EE5E2-4319-1340-BFB8-018830456A9D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081478E-4308-B22F-2790-9B1A9D78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ight Arrow 70">
                <a:extLst>
                  <a:ext uri="{FF2B5EF4-FFF2-40B4-BE49-F238E27FC236}">
                    <a16:creationId xmlns:a16="http://schemas.microsoft.com/office/drawing/2014/main" id="{71AACC06-B91F-A045-E689-7C09BDFC1CDD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80B4AE2A-E841-0BBC-19F3-8CC0FA21A028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DF4F8E-2707-0608-CF32-FCD9C785A0A2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32E305-F629-9F34-ACD1-C94DF35777CA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32275C2-CD84-33A9-E49E-034B645FB51A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28C4353-33CE-967E-4E77-8F7092546519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7BDF727-B666-545D-D4FF-D9BD4AD3B9C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013E693-9048-650D-C03A-1F5C0AC7B405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0ACD456F-0C34-39BD-9BB7-79C4CBAA0B72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52E3EDA-A883-673A-24F8-4AE5B2AAEA5B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278654C-41E4-9C57-07AB-34D5427E1A88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DCB87D-4AF5-9572-5888-7BF41FA061C6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424C62-7F29-94FA-57EA-FAA050ACA47D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DA4F9F-2031-FF36-369E-2C9CC0A621A6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AEE3CB5-A200-C24E-68CE-8DC642DE712C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83FE6C5-D230-E392-55B0-13CE3FCC15C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83FE6C5-D230-E392-55B0-13CE3FCC15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E186095-F9A6-49D0-DCD5-0EE3E953DED7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1094E39-AA8B-E4B0-4AD9-A3D8FDC89B07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1106F00-2723-C405-30C8-82A2BB60ED44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1106F00-2723-C405-30C8-82A2BB60E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500" r="-500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9B0A7E8A-711D-7AD1-40CC-890006B96EEE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0105160E-BBAC-2FD4-27AA-D0BF8783731E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29328-05C4-7578-5F31-9E0028D3A32D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EEB288-319A-3989-39DB-820FB141FB31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6E0730-0C68-8F37-C804-9EDD5FFC09C0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32CD73C-AFB5-ADE1-C725-275EA67D5E6D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278730A-8E98-1893-C589-0939813447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278730A-8E98-1893-C589-093981344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E5A30DE-0209-1F53-62D1-CB97D992654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6891215-FF6C-7EAE-A407-D16D091249B9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01FC6ED-21E2-B132-AB1A-207F673A569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01FC6ED-21E2-B132-AB1A-207F673A5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500" r="-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038DDF4-CD82-E89F-6DEB-86A867B7415E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58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08B3-B257-989F-A4AA-603FDFBD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/>
          <a:lstStyle/>
          <a:p>
            <a:r>
              <a:rPr lang="en-US" dirty="0"/>
              <a:t>Retroactivity: Module B Affects Module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DB6C1-DA34-DC15-ED66-210CD75AB252}"/>
              </a:ext>
            </a:extLst>
          </p:cNvPr>
          <p:cNvGrpSpPr/>
          <p:nvPr/>
        </p:nvGrpSpPr>
        <p:grpSpPr>
          <a:xfrm>
            <a:off x="77753" y="4889871"/>
            <a:ext cx="2617559" cy="1652591"/>
            <a:chOff x="8006623" y="377317"/>
            <a:chExt cx="2617559" cy="1652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C9E0D-D22C-19D1-9724-630CBF4B98A7}"/>
                </a:ext>
              </a:extLst>
            </p:cNvPr>
            <p:cNvSpPr txBox="1"/>
            <p:nvPr/>
          </p:nvSpPr>
          <p:spPr>
            <a:xfrm>
              <a:off x="8006623" y="377317"/>
              <a:ext cx="2232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in Isolation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1A61B8-FB83-63C2-3C2A-82AF3F963C52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2B86DA-350A-5FEC-AD91-F29E2DC9C9CE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2B86DA-350A-5FEC-AD91-F29E2DC9C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1987"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1031-67FC-B23C-C18E-4249BFA63ADD}"/>
              </a:ext>
            </a:extLst>
          </p:cNvPr>
          <p:cNvGrpSpPr/>
          <p:nvPr/>
        </p:nvGrpSpPr>
        <p:grpSpPr>
          <a:xfrm>
            <a:off x="2730333" y="4887231"/>
            <a:ext cx="2849073" cy="1801534"/>
            <a:chOff x="8006623" y="365125"/>
            <a:chExt cx="2849073" cy="1537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682985-125E-85C1-7479-15BFBFA974AF}"/>
                </a:ext>
              </a:extLst>
            </p:cNvPr>
            <p:cNvSpPr txBox="1"/>
            <p:nvPr/>
          </p:nvSpPr>
          <p:spPr>
            <a:xfrm>
              <a:off x="8006623" y="365125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with Module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D76EEB-7A7F-E2EF-F052-FE281CE04588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4784E2-6EB0-7E6C-5398-991EB120D9A4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4784E2-6EB0-7E6C-5398-991EB120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blipFill>
                  <a:blip r:embed="rId11"/>
                  <a:stretch>
                    <a:fillRect l="-2283"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9074A7-97E6-7DBA-14AE-B4A4726BA7F0}"/>
              </a:ext>
            </a:extLst>
          </p:cNvPr>
          <p:cNvGrpSpPr/>
          <p:nvPr/>
        </p:nvGrpSpPr>
        <p:grpSpPr>
          <a:xfrm>
            <a:off x="1962912" y="849005"/>
            <a:ext cx="7923141" cy="1650356"/>
            <a:chOff x="1184419" y="1936684"/>
            <a:chExt cx="9154867" cy="20427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245E3B-E927-8005-C898-108A41129DC2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BB23A-B425-BC13-0979-12F37B1791E5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B4A047-0966-1460-622F-ECEAC33B3B7E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CAAA5E7-9804-87BD-82DF-63D4BE58CE1B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4395EE-38C0-C25E-0461-8ED2F7362E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5CC6024-8A9E-333A-573E-E569F6A15BBF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81A0BAC-872A-A19F-D578-764C8FEABC87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FEDAA2-8A55-098D-C6E7-4EA3B8F9FCF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0FA7CA3A-4403-FBED-1564-3D3D3A337345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E125771D-723A-3EBB-F4E1-3760619A187C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4D6EA3-74E8-A9F8-76DC-389F1FEB0869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F0ED25-A89A-2054-4475-25BCD617FD1F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3CDE20-6337-F227-D4C5-7EE230C80D32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B24B01-2B35-4269-A2CD-5B6D5146B6A7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DD91933-7C34-2851-EBC2-30446A54A9B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45FD822-4EDF-ACAC-6248-4272AB7573F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6862A0-FE60-AA27-A496-4151FD19D1DB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70754A-CADD-7FD7-D3BC-0D7EB4A88C88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21FECB2-5738-51E6-F41A-6A976CF0D540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87375B-6C32-1F68-D160-495E8DD741AB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CC2BB-3FF9-A9EE-3B3C-BDD7DC7AB1EB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FA62E7-8F17-3916-1870-0FA5D7448D6A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CDAD18-57DD-EDFE-5C23-D9CDAA599393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1B4EC64-4C2E-4DF4-BB14-3BE34BFC44B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1B4EC64-4C2E-4DF4-BB14-3BE34BFC4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85070F9-0ED9-6A05-2834-56480849FB66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5949D5-15EB-2090-766B-59157C33F637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8C315F-19C0-2FB1-7F3A-C194846E43B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8C315F-19C0-2FB1-7F3A-C194846E4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3567B695-08A3-45E9-6D39-5620F11356C6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3BD1BED-F4E7-9C54-695A-B13E54A343C5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4E4F91-EA00-D407-9654-F41F57685269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76363C-7959-3F5E-0B08-DE2556537424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40C5C-738E-CE54-8838-02FE1322E047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E0230D-EB44-D919-EDE1-20A60E9B8C04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0D4C873-EDE1-422B-C4FE-39E1E9B23B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0D4C873-EDE1-422B-C4FE-39E1E9B23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5247703-A67A-EAEB-E7B8-5DE6248D0F7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FCABFE1-D604-3D93-53C3-F9BE07B4AE70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2C79BB6-9000-F4C5-BB0C-303519AF7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2C79BB6-9000-F4C5-BB0C-303519AF7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143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D555CBF-D021-E074-5C2A-756A9F869A16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7B42F1-DFB9-473C-1BAB-9E87CF4DBA01}"/>
              </a:ext>
            </a:extLst>
          </p:cNvPr>
          <p:cNvGrpSpPr/>
          <p:nvPr/>
        </p:nvGrpSpPr>
        <p:grpSpPr>
          <a:xfrm>
            <a:off x="5055839" y="4838487"/>
            <a:ext cx="6970603" cy="1834278"/>
            <a:chOff x="7622689" y="3911049"/>
            <a:chExt cx="3471522" cy="183427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945538-FA39-45C6-4C5B-C421DFCE16BE}"/>
                </a:ext>
              </a:extLst>
            </p:cNvPr>
            <p:cNvSpPr txBox="1"/>
            <p:nvPr/>
          </p:nvSpPr>
          <p:spPr>
            <a:xfrm>
              <a:off x="7959041" y="3911049"/>
              <a:ext cx="1427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Transfer function changes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D49A28-7708-D677-42D7-4C2382AECD67}"/>
                    </a:ext>
                  </a:extLst>
                </p:cNvPr>
                <p:cNvSpPr txBox="1"/>
                <p:nvPr/>
              </p:nvSpPr>
              <p:spPr>
                <a:xfrm>
                  <a:off x="7622689" y="4280381"/>
                  <a:ext cx="3102452" cy="638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D49A28-7708-D677-42D7-4C2382AEC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689" y="4280381"/>
                  <a:ext cx="3102452" cy="638957"/>
                </a:xfrm>
                <a:prstGeom prst="rect">
                  <a:avLst/>
                </a:prstGeom>
                <a:blipFill>
                  <a:blip r:embed="rId16"/>
                  <a:stretch>
                    <a:fillRect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2939D5-0C2B-3B80-EE98-DE0E149C72F6}"/>
                    </a:ext>
                  </a:extLst>
                </p:cNvPr>
                <p:cNvSpPr txBox="1"/>
                <p:nvPr/>
              </p:nvSpPr>
              <p:spPr>
                <a:xfrm>
                  <a:off x="7876379" y="5079183"/>
                  <a:ext cx="3217832" cy="6661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2939D5-0C2B-3B80-EE98-DE0E149C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6379" y="5079183"/>
                  <a:ext cx="3217832" cy="666144"/>
                </a:xfrm>
                <a:prstGeom prst="rect">
                  <a:avLst/>
                </a:prstGeom>
                <a:blipFill>
                  <a:blip r:embed="rId17"/>
                  <a:stretch>
                    <a:fillRect l="-784" r="-1176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BA9664-ED47-03D6-B710-DDA440FE0AB3}"/>
              </a:ext>
            </a:extLst>
          </p:cNvPr>
          <p:cNvGrpSpPr/>
          <p:nvPr/>
        </p:nvGrpSpPr>
        <p:grpSpPr>
          <a:xfrm>
            <a:off x="578759" y="2583824"/>
            <a:ext cx="11216007" cy="2288448"/>
            <a:chOff x="578759" y="2583824"/>
            <a:chExt cx="11216007" cy="22884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7E54BB3-5FBE-461C-5AA8-F340C2D4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759" y="2583824"/>
              <a:ext cx="3213652" cy="2286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702A07-C098-D159-9152-723EB37CA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612444" y="2586272"/>
              <a:ext cx="3095058" cy="2286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116DF7-CF9F-8538-DE28-16C5D7226257}"/>
                    </a:ext>
                  </a:extLst>
                </p:cNvPr>
                <p:cNvSpPr txBox="1"/>
                <p:nvPr/>
              </p:nvSpPr>
              <p:spPr>
                <a:xfrm>
                  <a:off x="7952496" y="3647911"/>
                  <a:ext cx="38422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rgbClr val="FFC000"/>
                      </a:solidFill>
                    </a:rPr>
                    <a:t> </a:t>
                  </a:r>
                  <a:r>
                    <a:rPr lang="en-US" sz="2400" b="1" dirty="0"/>
                    <a:t>changes when B is present.</a:t>
                  </a: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116DF7-CF9F-8538-DE28-16C5D7226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496" y="3647911"/>
                  <a:ext cx="384227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2970" t="-23333" r="-396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87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D89E-056F-642E-5804-B5992F28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70F6-69D7-747E-57DD-646659AB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/>
          <a:lstStyle/>
          <a:p>
            <a:r>
              <a:rPr lang="en-US" dirty="0"/>
              <a:t>Adjusting for Retroactivity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3544A4-B3BC-3E51-A251-2E531A581160}"/>
              </a:ext>
            </a:extLst>
          </p:cNvPr>
          <p:cNvGrpSpPr/>
          <p:nvPr/>
        </p:nvGrpSpPr>
        <p:grpSpPr>
          <a:xfrm>
            <a:off x="1962912" y="849005"/>
            <a:ext cx="7923141" cy="1650356"/>
            <a:chOff x="1184419" y="1936684"/>
            <a:chExt cx="9154867" cy="20427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A57979-7B80-85CA-AA59-073C77928A24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B3F592-6F58-8D85-5CEB-B39C6D58917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3FB3FDB-8B4E-CB05-52A9-5BA3419643EB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A3C4C7D-3392-F831-6530-2B2EE40C1AD7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E95716-233F-D797-8832-14AE0F43FC5B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70E0B9A-40EC-A2D9-BEB0-448013FF5EB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CC6C38D-4673-0881-2648-5B0CE5BE7147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D2B872F-CF52-94D7-5132-14675C208EB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90C2E4A5-0727-A230-3228-496B05F4341D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6CDAF651-2845-8C64-3B08-D63A8AF8FAB8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F3FA82-3066-69C0-E9CB-9F61B4CB2708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90FA8D-45DC-D75E-15A8-21391B35436E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6CFFF9-C195-F2AE-3B54-7DC84E3218CB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3AF073-EC68-C255-9EAD-69DEB0B88994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9F74CC5-A969-7C75-D607-1C73F5C7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0BB7D1F-9EFF-AA4F-186F-E429004373BD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014AD7A-E5A2-B40C-C626-A8C6EC793192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57408D7-EC4B-641E-852E-9976D76EA7C4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1A12821-31AE-C1CF-5E9F-31E04B7F3663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EEA6F6-272F-91E9-6558-A201B1D0B15B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9BB33C-0F53-F0C6-10F8-0E64A5456836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FCF2C0-6060-B975-4B75-4861F6F2B4DC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5FF053D-9119-ECB1-1B6A-BA8309715CC8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5499640-A01A-CF13-6DE4-AFC32C403CA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5499640-A01A-CF13-6DE4-AFC32C403C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F30BA79-3130-1E9B-76EA-A021BA04A00B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E7558F-D410-FC0F-FC9C-D1DD492C2047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16C1C9A-DF6A-B6FE-8BB6-B5B0AFB0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16C1C9A-DF6A-B6FE-8BB6-B5B0AFB03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D5668F02-665E-3237-1B56-59A52C238B3F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67EE836-FD57-7CC1-7682-BD39303E9C33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9AAFB-E016-94AE-C94F-FF92F25D651A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2DC181-07E0-3A5A-1B42-9C0569ECA8A7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418FFD-7B79-AFC3-1DA6-426D02F280D3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E44F72-6582-556C-DCAC-93761FFB1CD2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C964366-0328-45CA-54CD-F9DF1410FD67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C964366-0328-45CA-54CD-F9DF1410FD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07ECD6D-D7F1-9575-3B9D-5AD586217428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3D42869-720D-4927-16CA-77811E2C4044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F87B44-930E-40AC-38A2-278EAC60B76D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F87B44-930E-40AC-38A2-278EAC60B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143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9B253FF-D07F-0BA0-363F-7620220E4476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F058F5-3471-20E4-02FF-3DBA7AF52320}"/>
              </a:ext>
            </a:extLst>
          </p:cNvPr>
          <p:cNvGrpSpPr/>
          <p:nvPr/>
        </p:nvGrpSpPr>
        <p:grpSpPr>
          <a:xfrm>
            <a:off x="5787461" y="2704295"/>
            <a:ext cx="6214119" cy="2737702"/>
            <a:chOff x="7580148" y="2635663"/>
            <a:chExt cx="4294078" cy="2737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8DDDD9-DC8B-CAB8-7503-9F1B876D4840}"/>
                    </a:ext>
                  </a:extLst>
                </p:cNvPr>
                <p:cNvSpPr/>
                <p:nvPr/>
              </p:nvSpPr>
              <p:spPr>
                <a:xfrm>
                  <a:off x="7580148" y="2635663"/>
                  <a:ext cx="4294078" cy="27377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consumption of the A output species</a:t>
                  </a:r>
                </a:p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: consumption of the B input species</a:t>
                  </a: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8DDDD9-DC8B-CAB8-7503-9F1B876D4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148" y="2635663"/>
                  <a:ext cx="4294078" cy="2737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7A3E7EF-D0A2-5F29-C690-72AF799E5292}"/>
                    </a:ext>
                  </a:extLst>
                </p:cNvPr>
                <p:cNvSpPr txBox="1"/>
                <p:nvPr/>
              </p:nvSpPr>
              <p:spPr>
                <a:xfrm>
                  <a:off x="7951607" y="2985893"/>
                  <a:ext cx="3049472" cy="777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7A3E7EF-D0A2-5F29-C690-72AF799E5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607" y="2985893"/>
                  <a:ext cx="3049472" cy="777264"/>
                </a:xfrm>
                <a:prstGeom prst="rect">
                  <a:avLst/>
                </a:prstGeom>
                <a:blipFill>
                  <a:blip r:embed="rId14"/>
                  <a:stretch>
                    <a:fillRect l="-1437" t="-1613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4A7FC9-0474-807B-960D-0CFEC63F046F}"/>
                </a:ext>
              </a:extLst>
            </p:cNvPr>
            <p:cNvSpPr txBox="1"/>
            <p:nvPr/>
          </p:nvSpPr>
          <p:spPr>
            <a:xfrm>
              <a:off x="7926622" y="2675956"/>
              <a:ext cx="13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Adjustment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4452006-B89A-9326-B8F9-013F57A3A767}"/>
              </a:ext>
            </a:extLst>
          </p:cNvPr>
          <p:cNvSpPr/>
          <p:nvPr/>
        </p:nvSpPr>
        <p:spPr>
          <a:xfrm>
            <a:off x="4896705" y="1985463"/>
            <a:ext cx="464156" cy="274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AD08AB-A27D-A592-3459-DD4C5ADA87F3}"/>
              </a:ext>
            </a:extLst>
          </p:cNvPr>
          <p:cNvSpPr/>
          <p:nvPr/>
        </p:nvSpPr>
        <p:spPr>
          <a:xfrm>
            <a:off x="7030810" y="1297712"/>
            <a:ext cx="464156" cy="2748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8FB89E-7759-C32C-3F9C-762C71998642}"/>
              </a:ext>
            </a:extLst>
          </p:cNvPr>
          <p:cNvGrpSpPr/>
          <p:nvPr/>
        </p:nvGrpSpPr>
        <p:grpSpPr>
          <a:xfrm>
            <a:off x="-165602" y="3008471"/>
            <a:ext cx="8824238" cy="3472442"/>
            <a:chOff x="-165602" y="3008471"/>
            <a:chExt cx="8824238" cy="34724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3470E29-1858-AC20-707E-448E11DF5E5C}"/>
                    </a:ext>
                  </a:extLst>
                </p:cNvPr>
                <p:cNvSpPr txBox="1"/>
                <p:nvPr/>
              </p:nvSpPr>
              <p:spPr>
                <a:xfrm>
                  <a:off x="-165602" y="3008471"/>
                  <a:ext cx="5152148" cy="766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3470E29-1858-AC20-707E-448E11DF5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5602" y="3008471"/>
                  <a:ext cx="5152148" cy="766748"/>
                </a:xfrm>
                <a:prstGeom prst="rect">
                  <a:avLst/>
                </a:prstGeom>
                <a:blipFill>
                  <a:blip r:embed="rId15"/>
                  <a:stretch>
                    <a:fillRect t="-327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7E99B7D-72AE-3EFB-175F-6C06283ABF11}"/>
                    </a:ext>
                  </a:extLst>
                </p:cNvPr>
                <p:cNvSpPr txBox="1"/>
                <p:nvPr/>
              </p:nvSpPr>
              <p:spPr>
                <a:xfrm>
                  <a:off x="-91138" y="5681527"/>
                  <a:ext cx="8749774" cy="7993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7E99B7D-72AE-3EFB-175F-6C06283A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138" y="5681527"/>
                  <a:ext cx="8749774" cy="799386"/>
                </a:xfrm>
                <a:prstGeom prst="rect">
                  <a:avLst/>
                </a:prstGeom>
                <a:blipFill>
                  <a:blip r:embed="rId16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08A38F-D3DB-19BF-A1F3-750B3068CA06}"/>
                    </a:ext>
                  </a:extLst>
                </p:cNvPr>
                <p:cNvSpPr txBox="1"/>
                <p:nvPr/>
              </p:nvSpPr>
              <p:spPr>
                <a:xfrm>
                  <a:off x="-96309" y="3979754"/>
                  <a:ext cx="5152148" cy="797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08A38F-D3DB-19BF-A1F3-750B3068C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09" y="3979754"/>
                  <a:ext cx="5152148" cy="797526"/>
                </a:xfrm>
                <a:prstGeom prst="rect">
                  <a:avLst/>
                </a:prstGeom>
                <a:blipFill>
                  <a:blip r:embed="rId17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15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FA4E-069C-3DCC-A7B5-3AB4A233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2254-31B7-FEBF-5642-C9051BF9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4" y="127525"/>
            <a:ext cx="7174387" cy="838692"/>
          </a:xfrm>
        </p:spPr>
        <p:txBody>
          <a:bodyPr>
            <a:normAutofit/>
          </a:bodyPr>
          <a:lstStyle/>
          <a:p>
            <a:r>
              <a:rPr lang="en-US" dirty="0"/>
              <a:t>Revised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1A8953-1911-BDD5-9E71-F59230A4CC0B}"/>
                  </a:ext>
                </a:extLst>
              </p:cNvPr>
              <p:cNvSpPr txBox="1"/>
              <p:nvPr/>
            </p:nvSpPr>
            <p:spPr>
              <a:xfrm>
                <a:off x="1133956" y="2683263"/>
                <a:ext cx="6919039" cy="33538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Module A specification</a:t>
                </a:r>
              </a:p>
              <a:p>
                <a:r>
                  <a:rPr lang="en-US" sz="28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Input species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Output species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Transfer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1A8953-1911-BDD5-9E71-F59230A4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56" y="2683263"/>
                <a:ext cx="6919039" cy="3353803"/>
              </a:xfrm>
              <a:prstGeom prst="rect">
                <a:avLst/>
              </a:prstGeom>
              <a:blipFill>
                <a:blip r:embed="rId2"/>
                <a:stretch>
                  <a:fillRect l="-1832" t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28F0661-A63F-E8F3-16A3-8D5D67773AAA}"/>
              </a:ext>
            </a:extLst>
          </p:cNvPr>
          <p:cNvGrpSpPr/>
          <p:nvPr/>
        </p:nvGrpSpPr>
        <p:grpSpPr>
          <a:xfrm>
            <a:off x="7191642" y="402146"/>
            <a:ext cx="4419111" cy="2026968"/>
            <a:chOff x="878109" y="1690688"/>
            <a:chExt cx="4419111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1F0595-0483-F517-5344-5A2EDA0E6F17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B1882E-C735-C126-1EC1-4D6BCCF62BDF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2DC59F-DAFB-7F68-3723-A1A4E3C30B1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9DD3BD-5A49-2F53-FF33-7EC8A46EDD7F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650025-7345-48C5-524C-DB6881DEF456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AB7B75-589A-2692-64B4-F0D4783EC63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640D8-EF84-D6FD-14E2-4A28380FC996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8C99F81E-F65F-7E5C-E1EB-859308020197}"/>
                </a:ext>
              </a:extLst>
            </p:cNvPr>
            <p:cNvSpPr/>
            <p:nvPr/>
          </p:nvSpPr>
          <p:spPr>
            <a:xfrm>
              <a:off x="4813744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C2638B3E-9154-4F26-EE9C-387E3C87F1A9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555F3A-E682-4FDB-3081-433F21FC8381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47EF6-6052-A9ED-A9ED-5AD58E4C2BC3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E32CA-A671-01B9-FB7B-EDB512F8DAE4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5A6D96-5C55-4EC6-1F0D-30C8405D3C32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84F918-6957-22B4-9B81-D7618A14304F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3E588-C1E0-6D1B-8E24-237EEE3CD8C3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E48E21-E4F7-9388-45B0-FC38B51C6A1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E8EC166-01F8-23B1-D192-CEBB2D9148B7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DB0E5E-31C8-381F-1B59-5288C7273039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8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642B-7374-1F15-F5A1-8DA8530D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C22B-22DD-E615-F98F-0CEEC660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5016"/>
          </a:xfrm>
        </p:spPr>
        <p:txBody>
          <a:bodyPr>
            <a:normAutofit/>
          </a:bodyPr>
          <a:lstStyle/>
          <a:p>
            <a:r>
              <a:rPr lang="en-US" dirty="0"/>
              <a:t>SISO Operators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7BE5D19-5595-D5EE-9AC1-2629A9F9AE7E}"/>
              </a:ext>
            </a:extLst>
          </p:cNvPr>
          <p:cNvGrpSpPr/>
          <p:nvPr/>
        </p:nvGrpSpPr>
        <p:grpSpPr>
          <a:xfrm>
            <a:off x="7248813" y="1653519"/>
            <a:ext cx="4782160" cy="2315717"/>
            <a:chOff x="7248813" y="1653519"/>
            <a:chExt cx="4782160" cy="231571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481A14-C4B1-4C36-0A90-3A812D3914F0}"/>
                </a:ext>
              </a:extLst>
            </p:cNvPr>
            <p:cNvGrpSpPr/>
            <p:nvPr/>
          </p:nvGrpSpPr>
          <p:grpSpPr>
            <a:xfrm>
              <a:off x="7328480" y="2312274"/>
              <a:ext cx="4586265" cy="1559792"/>
              <a:chOff x="1536277" y="1971028"/>
              <a:chExt cx="4586265" cy="155979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C6857FD-EDF1-14B3-4AA6-7F4D8FCB053A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F5B6918-03E5-CEBF-6EF2-0949E854D618}"/>
                  </a:ext>
                </a:extLst>
              </p:cNvPr>
              <p:cNvCxnSpPr>
                <a:cxnSpLocks/>
                <a:stCxn id="82" idx="3"/>
                <a:endCxn id="87" idx="1"/>
              </p:cNvCxnSpPr>
              <p:nvPr/>
            </p:nvCxnSpPr>
            <p:spPr>
              <a:xfrm flipV="1">
                <a:off x="4645742" y="2423316"/>
                <a:ext cx="847993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0FDB508-0A2B-1E7A-DBBC-AAED567A7F59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0540CB6-B363-6EDB-B5F9-8B0B017AD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000" r="-7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3302AB5-735C-5DC6-1256-9C961014803A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29426E1-BF11-1C2F-8FB9-CC9DFF0EA8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C4D5C8D5-1100-69A5-031C-EB81EBB4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BD17148-1F03-6171-D3C6-F4D65577C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454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94B9B69-1FD4-4102-8F85-4C606540E3E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F7234F4-0569-6A79-0220-BF3F443E0B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5" r="-384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77FF77F-B4D7-C88C-EA55-A14B4CE45A5B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08D0D50-05A1-359D-C92D-7CC4BF460E86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2FB03D5-1400-03E2-0C0E-AF5A57CAC4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435" r="-6956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A53D93C-E1D4-0DBA-3E38-7F6BBCFD7D77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A8522D2-4CED-2878-765B-496FA37C9E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85" r="-769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2284F86F-A3A5-A0CE-D27A-8450BB5A854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249AE8B-9538-F794-B8AD-CA63FABCA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Striped Right Arrow 83">
                <a:extLst>
                  <a:ext uri="{FF2B5EF4-FFF2-40B4-BE49-F238E27FC236}">
                    <a16:creationId xmlns:a16="http://schemas.microsoft.com/office/drawing/2014/main" id="{E4E0EBBE-2A7F-3106-B921-2FF095023B7D}"/>
                  </a:ext>
                </a:extLst>
              </p:cNvPr>
              <p:cNvSpPr/>
              <p:nvPr/>
            </p:nvSpPr>
            <p:spPr>
              <a:xfrm>
                <a:off x="1536277" y="2362852"/>
                <a:ext cx="328226" cy="134540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Striped Right Arrow 84">
                <a:extLst>
                  <a:ext uri="{FF2B5EF4-FFF2-40B4-BE49-F238E27FC236}">
                    <a16:creationId xmlns:a16="http://schemas.microsoft.com/office/drawing/2014/main" id="{16EA212B-E1CE-97C4-8DDB-E4FA03746160}"/>
                  </a:ext>
                </a:extLst>
              </p:cNvPr>
              <p:cNvSpPr/>
              <p:nvPr/>
            </p:nvSpPr>
            <p:spPr>
              <a:xfrm>
                <a:off x="5827267" y="2354067"/>
                <a:ext cx="295275" cy="139933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460F42A-A840-493B-B413-95A90F6BC394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7E1D619-A31D-0D0E-277E-7169F7562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3FA4226-C1F9-4E63-485C-14D66ECD7760}"/>
                      </a:ext>
                    </a:extLst>
                  </p:cNvPr>
                  <p:cNvSpPr txBox="1"/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E5BCE5D-5990-F759-8E43-A133C8F59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87E3A9E2-0CDE-0961-AF98-807DDA04A7BD}"/>
                  </a:ext>
                </a:extLst>
              </p:cNvPr>
              <p:cNvCxnSpPr>
                <a:cxnSpLocks/>
                <a:stCxn id="86" idx="3"/>
                <a:endCxn id="78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456227A-4B75-4C4B-8346-3A511CB43D9B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E958BDD-3FE0-2758-03F5-560AEED8D6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0435" r="-6087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AB65EA2-59CE-FEFB-E660-A3B19E96C364}"/>
                  </a:ext>
                </a:extLst>
              </p:cNvPr>
              <p:cNvCxnSpPr>
                <a:cxnSpLocks/>
                <a:stCxn id="87" idx="2"/>
                <a:endCxn id="91" idx="0"/>
              </p:cNvCxnSpPr>
              <p:nvPr/>
            </p:nvCxnSpPr>
            <p:spPr>
              <a:xfrm>
                <a:off x="5641372" y="2561815"/>
                <a:ext cx="2623" cy="6920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2A54358-00C8-4C61-E4BB-45CB9E9F7C55}"/>
                      </a:ext>
                    </a:extLst>
                  </p:cNvPr>
                  <p:cNvSpPr txBox="1"/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2061C6E-A3B9-C7C8-2468-1E7007905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412" r="-29412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F069B0D4-1838-B811-C729-891E89D0D1B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2A68EE7-447C-A9D7-01B0-DC61F60530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83A109E1-B5E6-C835-5CB4-C494089AF49E}"/>
                  </a:ext>
                </a:extLst>
              </p:cNvPr>
              <p:cNvCxnSpPr>
                <a:cxnSpLocks/>
                <a:stCxn id="87" idx="2"/>
                <a:endCxn id="78" idx="2"/>
              </p:cNvCxnSpPr>
              <p:nvPr/>
            </p:nvCxnSpPr>
            <p:spPr>
              <a:xfrm rot="5400000" flipH="1">
                <a:off x="4220898" y="1141341"/>
                <a:ext cx="19664" cy="2821284"/>
              </a:xfrm>
              <a:prstGeom prst="bentConnector3">
                <a:avLst>
                  <a:gd name="adj1" fmla="val -2325061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itle 85">
              <a:extLst>
                <a:ext uri="{FF2B5EF4-FFF2-40B4-BE49-F238E27FC236}">
                  <a16:creationId xmlns:a16="http://schemas.microsoft.com/office/drawing/2014/main" id="{62971D32-FA39-AEF7-1028-EB00FF1F6132}"/>
                </a:ext>
              </a:extLst>
            </p:cNvPr>
            <p:cNvSpPr txBox="1">
              <a:spLocks/>
            </p:cNvSpPr>
            <p:nvPr/>
          </p:nvSpPr>
          <p:spPr>
            <a:xfrm>
              <a:off x="9197184" y="1817397"/>
              <a:ext cx="1859603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positive</a:t>
              </a:r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feedback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2BE470E-C46F-E9D5-39A4-BFD0E5EFF6D3}"/>
                </a:ext>
              </a:extLst>
            </p:cNvPr>
            <p:cNvSpPr/>
            <p:nvPr/>
          </p:nvSpPr>
          <p:spPr>
            <a:xfrm>
              <a:off x="7248813" y="1653519"/>
              <a:ext cx="4782160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9E2309-299E-29C3-63F2-71C4FC0E043F}"/>
              </a:ext>
            </a:extLst>
          </p:cNvPr>
          <p:cNvGrpSpPr/>
          <p:nvPr/>
        </p:nvGrpSpPr>
        <p:grpSpPr>
          <a:xfrm>
            <a:off x="3317251" y="1640840"/>
            <a:ext cx="3799803" cy="2315717"/>
            <a:chOff x="3317251" y="1640840"/>
            <a:chExt cx="3799803" cy="231571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9B032C3-4994-5CCF-E540-6DB903707040}"/>
                </a:ext>
              </a:extLst>
            </p:cNvPr>
            <p:cNvGrpSpPr/>
            <p:nvPr/>
          </p:nvGrpSpPr>
          <p:grpSpPr>
            <a:xfrm>
              <a:off x="3464134" y="1880599"/>
              <a:ext cx="3479862" cy="1810135"/>
              <a:chOff x="3934034" y="1880599"/>
              <a:chExt cx="3479862" cy="181013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A40365B-B22B-4E40-5D0E-07405C7DCD0D}"/>
                  </a:ext>
                </a:extLst>
              </p:cNvPr>
              <p:cNvGrpSpPr/>
              <p:nvPr/>
            </p:nvGrpSpPr>
            <p:grpSpPr>
              <a:xfrm>
                <a:off x="3934034" y="2377999"/>
                <a:ext cx="3479862" cy="1312735"/>
                <a:chOff x="3072125" y="2531469"/>
                <a:chExt cx="3479862" cy="131273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E854393-9361-BE8F-6530-1F1116B08F17}"/>
                    </a:ext>
                  </a:extLst>
                </p:cNvPr>
                <p:cNvGrpSpPr/>
                <p:nvPr/>
              </p:nvGrpSpPr>
              <p:grpSpPr>
                <a:xfrm>
                  <a:off x="3856757" y="2531469"/>
                  <a:ext cx="1505978" cy="714171"/>
                  <a:chOff x="3755923" y="2433146"/>
                  <a:chExt cx="1372171" cy="71417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7C583D4-8DB4-2CA0-CACA-EFBF90820278}"/>
                      </a:ext>
                    </a:extLst>
                  </p:cNvPr>
                  <p:cNvSpPr/>
                  <p:nvPr/>
                </p:nvSpPr>
                <p:spPr>
                  <a:xfrm>
                    <a:off x="3755923" y="2433146"/>
                    <a:ext cx="1052051" cy="714171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C905B86E-BE30-1AFD-D970-9BBEB83701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48800" y="2470574"/>
                        <a:ext cx="533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 b="0" i="1" baseline="30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F7C9EB6-D118-D572-4CD5-2C282E22CF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48800" y="2470574"/>
                        <a:ext cx="533608" cy="246221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4255" r="-6383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1F1E611B-D173-A1F5-52FD-9F214D3059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11590" y="2643188"/>
                        <a:ext cx="316497" cy="2823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75D7FD46-DFDC-49C9-02F6-C43802E03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1590" y="2643188"/>
                        <a:ext cx="316497" cy="282385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0714" t="-4348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C88EA077-E858-8F25-483B-F07E98FC4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17735" y="2699976"/>
                        <a:ext cx="710359" cy="2857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A7B60F6C-8942-B789-CCC1-CEDCA40A97F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17735" y="2699976"/>
                        <a:ext cx="710359" cy="285784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b="-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2" name="Striped Right Arrow 31">
                  <a:extLst>
                    <a:ext uri="{FF2B5EF4-FFF2-40B4-BE49-F238E27FC236}">
                      <a16:creationId xmlns:a16="http://schemas.microsoft.com/office/drawing/2014/main" id="{59F020B2-FF3C-818B-A753-8567B9D9D65F}"/>
                    </a:ext>
                  </a:extLst>
                </p:cNvPr>
                <p:cNvSpPr/>
                <p:nvPr/>
              </p:nvSpPr>
              <p:spPr>
                <a:xfrm>
                  <a:off x="3072125" y="2850311"/>
                  <a:ext cx="330604" cy="142055"/>
                </a:xfrm>
                <a:prstGeom prst="striped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Striped Right Arrow 32">
                  <a:extLst>
                    <a:ext uri="{FF2B5EF4-FFF2-40B4-BE49-F238E27FC236}">
                      <a16:creationId xmlns:a16="http://schemas.microsoft.com/office/drawing/2014/main" id="{BD172247-D2D8-64F4-FDC3-5E7F28DC4197}"/>
                    </a:ext>
                  </a:extLst>
                </p:cNvPr>
                <p:cNvSpPr/>
                <p:nvPr/>
              </p:nvSpPr>
              <p:spPr>
                <a:xfrm>
                  <a:off x="6232465" y="2848293"/>
                  <a:ext cx="319522" cy="144074"/>
                </a:xfrm>
                <a:prstGeom prst="striped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CD987BC-2410-A65E-FC8E-35240D3556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4309" y="2782838"/>
                      <a:ext cx="7796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4B6263D9-951E-D56A-E78F-5283C4A81B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4309" y="2782838"/>
                      <a:ext cx="7796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9B0A460-650B-5748-38E9-0A7A32A1B885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5011399" y="2921338"/>
                  <a:ext cx="54291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C57CE44-D12A-640C-B56F-683E5CAEA5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3735" y="2541087"/>
                      <a:ext cx="529247" cy="2970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0FDECAB-B4DB-9393-CEB6-378EE13EB4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33735" y="2541087"/>
                      <a:ext cx="529247" cy="29706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302" t="-4167" r="-4651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1E9C5C3-6653-A2ED-9EDA-A6815A2CDECB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>
                  <a:off x="5944124" y="3059837"/>
                  <a:ext cx="0" cy="49916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90442E3-27E6-1502-F530-EFCD40AAF0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8508" y="3567205"/>
                      <a:ext cx="1971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598753B-BB6C-47D3-937B-775B0FC9C9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8508" y="3567205"/>
                      <a:ext cx="197169" cy="27699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37500" r="-37500" b="-217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85B216D-5B56-92E4-7F10-AB146D7B02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2739" y="3159155"/>
                      <a:ext cx="5292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0DE2E21-EDD9-EA17-43CE-A5B67AB845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2739" y="3159155"/>
                      <a:ext cx="529247" cy="27699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9302" r="-232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D041967-9618-B852-8FD6-FA8BB269CE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3461" y="2752752"/>
                      <a:ext cx="4824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83E22A5F-2C37-09D4-7291-FFD89DA80F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3461" y="2752752"/>
                      <a:ext cx="48244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0256" r="-5128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Title 85">
                <a:extLst>
                  <a:ext uri="{FF2B5EF4-FFF2-40B4-BE49-F238E27FC236}">
                    <a16:creationId xmlns:a16="http://schemas.microsoft.com/office/drawing/2014/main" id="{11498CF4-4221-3F1E-8507-82DE588843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0088" y="1880599"/>
                <a:ext cx="1669997" cy="4102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7826B8-4153-AE1C-82DD-8F22EEB797D4}"/>
                </a:ext>
              </a:extLst>
            </p:cNvPr>
            <p:cNvSpPr/>
            <p:nvPr/>
          </p:nvSpPr>
          <p:spPr>
            <a:xfrm>
              <a:off x="3317251" y="1640840"/>
              <a:ext cx="3799803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BBE5094-DA18-ABED-5459-C63B05858183}"/>
              </a:ext>
            </a:extLst>
          </p:cNvPr>
          <p:cNvGrpSpPr/>
          <p:nvPr/>
        </p:nvGrpSpPr>
        <p:grpSpPr>
          <a:xfrm>
            <a:off x="70977" y="1653519"/>
            <a:ext cx="3159531" cy="2315717"/>
            <a:chOff x="70977" y="1653519"/>
            <a:chExt cx="3159531" cy="231571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58BA88D-32D1-ECCE-97DC-EDC87F890A2A}"/>
                </a:ext>
              </a:extLst>
            </p:cNvPr>
            <p:cNvGrpSpPr/>
            <p:nvPr/>
          </p:nvGrpSpPr>
          <p:grpSpPr>
            <a:xfrm>
              <a:off x="143884" y="1904092"/>
              <a:ext cx="2863112" cy="1214548"/>
              <a:chOff x="334384" y="1904092"/>
              <a:chExt cx="2863112" cy="121454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C474C8F-7B5E-E58B-B9F5-DC15D18A07B7}"/>
                  </a:ext>
                </a:extLst>
              </p:cNvPr>
              <p:cNvGrpSpPr/>
              <p:nvPr/>
            </p:nvGrpSpPr>
            <p:grpSpPr>
              <a:xfrm>
                <a:off x="656357" y="2404469"/>
                <a:ext cx="1505978" cy="714171"/>
                <a:chOff x="3755923" y="2433146"/>
                <a:chExt cx="1372171" cy="71417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ABF9625-9005-25AD-28FC-317A8BCD89F7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22B0D962-A93C-4E96-4E9F-3076FD8A6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baseline="30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9E5A26B-0528-09FD-9CCE-29CDD10D90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9302" r="-13953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CB94B85F-26CF-F592-8368-3A0B5C552B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11590" y="2643188"/>
                      <a:ext cx="316497" cy="2823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F28B733-4A15-FDFC-D69D-AF0020590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11590" y="2643188"/>
                      <a:ext cx="316497" cy="28238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0714" t="-4348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633C45EC-C49B-B4B8-FBBA-715DA18D50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710359" cy="285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D6E3ADB-C3FC-2405-DEB6-CB2BC9B01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710359" cy="28578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Striped Right Arrow 8">
                <a:extLst>
                  <a:ext uri="{FF2B5EF4-FFF2-40B4-BE49-F238E27FC236}">
                    <a16:creationId xmlns:a16="http://schemas.microsoft.com/office/drawing/2014/main" id="{9D496AC7-F921-2D2E-90E7-D05DE06AE635}"/>
                  </a:ext>
                </a:extLst>
              </p:cNvPr>
              <p:cNvSpPr/>
              <p:nvPr/>
            </p:nvSpPr>
            <p:spPr>
              <a:xfrm>
                <a:off x="334384" y="2709570"/>
                <a:ext cx="312874" cy="155796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itle 85">
                <a:extLst>
                  <a:ext uri="{FF2B5EF4-FFF2-40B4-BE49-F238E27FC236}">
                    <a16:creationId xmlns:a16="http://schemas.microsoft.com/office/drawing/2014/main" id="{10A3C0DD-2788-2259-A9E2-589EFF516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085" y="1904092"/>
                <a:ext cx="1669997" cy="4102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concatenate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7F6E14-678A-7E55-23AA-D10B16FA2BDF}"/>
                  </a:ext>
                </a:extLst>
              </p:cNvPr>
              <p:cNvGrpSpPr/>
              <p:nvPr/>
            </p:nvGrpSpPr>
            <p:grpSpPr>
              <a:xfrm>
                <a:off x="1797272" y="2400700"/>
                <a:ext cx="1062049" cy="714171"/>
                <a:chOff x="3745925" y="2433146"/>
                <a:chExt cx="1062049" cy="71417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F91F8A4-F744-57AA-9586-FC082B2AF338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2EB5EB56-E764-9F65-ACFE-70A47950F8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57F1ADF-49A1-F74B-FE4F-63F6B0ACE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8696" t="-5000" r="-13043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6B2988B-62DA-9745-BB73-9F0FB58CA3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5925" y="2727268"/>
                      <a:ext cx="551626" cy="2809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7DBCAA9-9509-1469-66EC-61473DB899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45925" y="2727268"/>
                      <a:ext cx="551626" cy="280974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4545" r="-2273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C0835EC-FB17-BB5F-6804-0ADBBFAFE3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12D8DC-EDAB-0AED-DD3E-355FB27D09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15385" r="-3846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Striped Right Arrow 94">
                <a:extLst>
                  <a:ext uri="{FF2B5EF4-FFF2-40B4-BE49-F238E27FC236}">
                    <a16:creationId xmlns:a16="http://schemas.microsoft.com/office/drawing/2014/main" id="{9BC5E764-2DA7-5313-DAA4-153501E27BD3}"/>
                  </a:ext>
                </a:extLst>
              </p:cNvPr>
              <p:cNvSpPr/>
              <p:nvPr/>
            </p:nvSpPr>
            <p:spPr>
              <a:xfrm>
                <a:off x="2877974" y="2707523"/>
                <a:ext cx="319522" cy="14407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E840CE0-589D-34D5-5DB2-78E2227D6F37}"/>
                </a:ext>
              </a:extLst>
            </p:cNvPr>
            <p:cNvSpPr/>
            <p:nvPr/>
          </p:nvSpPr>
          <p:spPr>
            <a:xfrm>
              <a:off x="70977" y="1653519"/>
              <a:ext cx="3159531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0D6B114-A87A-2888-2B40-3A06A13407FF}"/>
              </a:ext>
            </a:extLst>
          </p:cNvPr>
          <p:cNvGrpSpPr/>
          <p:nvPr/>
        </p:nvGrpSpPr>
        <p:grpSpPr>
          <a:xfrm>
            <a:off x="552731" y="4166619"/>
            <a:ext cx="4661887" cy="2328376"/>
            <a:chOff x="552731" y="4166619"/>
            <a:chExt cx="4661887" cy="2328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1F49ED9-0E87-67F3-0064-5B9C5C9C931C}"/>
                </a:ext>
              </a:extLst>
            </p:cNvPr>
            <p:cNvGrpSpPr/>
            <p:nvPr/>
          </p:nvGrpSpPr>
          <p:grpSpPr>
            <a:xfrm>
              <a:off x="718338" y="4575434"/>
              <a:ext cx="4347513" cy="1832106"/>
              <a:chOff x="2147620" y="2683869"/>
              <a:chExt cx="4347513" cy="183210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B7617B2-7BEF-3CED-8105-ADE47FB81C24}"/>
                  </a:ext>
                </a:extLst>
              </p:cNvPr>
              <p:cNvCxnSpPr>
                <a:cxnSpLocks/>
                <a:stCxn id="68" idx="3"/>
                <a:endCxn id="50" idx="1"/>
              </p:cNvCxnSpPr>
              <p:nvPr/>
            </p:nvCxnSpPr>
            <p:spPr>
              <a:xfrm>
                <a:off x="4757174" y="3040955"/>
                <a:ext cx="1135447" cy="57206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E645939-403F-7407-2362-5D1468CA3DB3}"/>
                  </a:ext>
                </a:extLst>
              </p:cNvPr>
              <p:cNvCxnSpPr>
                <a:cxnSpLocks/>
                <a:stCxn id="55" idx="3"/>
                <a:endCxn id="68" idx="1"/>
              </p:cNvCxnSpPr>
              <p:nvPr/>
            </p:nvCxnSpPr>
            <p:spPr>
              <a:xfrm flipV="1">
                <a:off x="2707832" y="3040955"/>
                <a:ext cx="997291" cy="50815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75BC5B-9DE9-A4FF-ABB2-35DC8064C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489" y="2840299"/>
                    <a:ext cx="281552" cy="306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7B83A85-26B5-47E9-E834-F17EE76A1E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489" y="2840299"/>
                    <a:ext cx="281552" cy="30610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30435" r="-95652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038ED06-26E4-04E5-CBC7-BE0B2AA2A81B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621" y="3474522"/>
                    <a:ext cx="34903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6F7E7A3-8A24-E398-13AC-54D2FB61EF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621" y="3474522"/>
                    <a:ext cx="349034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18A1835-4568-7D64-23EA-38EE0BE30CA3}"/>
                  </a:ext>
                </a:extLst>
              </p:cNvPr>
              <p:cNvGrpSpPr/>
              <p:nvPr/>
            </p:nvGrpSpPr>
            <p:grpSpPr>
              <a:xfrm>
                <a:off x="3705123" y="2683869"/>
                <a:ext cx="1052051" cy="714171"/>
                <a:chOff x="3755923" y="2433146"/>
                <a:chExt cx="1052051" cy="714171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0404BD4-3A13-4A0B-F759-C6666F4FD348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5AEB3013-9720-98F8-B42C-05FC8DDBA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baseline="30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9E5A26B-0528-09FD-9CCE-29CDD10D90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9302" r="-13953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093A449-D8F5-3A66-3B84-C52EE7CA6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2045" y="2727268"/>
                      <a:ext cx="316497" cy="2823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F28B733-4A15-FDFC-D69D-AF0020590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2045" y="2727268"/>
                      <a:ext cx="316497" cy="282385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15385" r="-7692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1BE83C29-5EC0-4EEB-DA3A-F23521C719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6497" cy="28578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D6E3ADB-C3FC-2405-DEB6-CB2BC9B01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6497" cy="285784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l="-20000" r="-4000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F2049CC-A7CA-0E84-0F87-F67D8763F8A8}"/>
                      </a:ext>
                    </a:extLst>
                  </p:cNvPr>
                  <p:cNvSpPr txBox="1"/>
                  <p:nvPr/>
                </p:nvSpPr>
                <p:spPr>
                  <a:xfrm>
                    <a:off x="5373325" y="2968116"/>
                    <a:ext cx="281552" cy="3052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FBEABB9-4E08-2751-90C7-7DF85C91BB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325" y="2968116"/>
                    <a:ext cx="281552" cy="30521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30435" r="-12608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Striped Right Arrow 52">
                <a:extLst>
                  <a:ext uri="{FF2B5EF4-FFF2-40B4-BE49-F238E27FC236}">
                    <a16:creationId xmlns:a16="http://schemas.microsoft.com/office/drawing/2014/main" id="{320488D9-D57D-504A-33A9-B03F39C87505}"/>
                  </a:ext>
                </a:extLst>
              </p:cNvPr>
              <p:cNvSpPr/>
              <p:nvPr/>
            </p:nvSpPr>
            <p:spPr>
              <a:xfrm>
                <a:off x="2147620" y="3474523"/>
                <a:ext cx="308904" cy="17324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Striped Right Arrow 53">
                <a:extLst>
                  <a:ext uri="{FF2B5EF4-FFF2-40B4-BE49-F238E27FC236}">
                    <a16:creationId xmlns:a16="http://schemas.microsoft.com/office/drawing/2014/main" id="{A5F3C358-B46E-4722-3817-E07EA9132274}"/>
                  </a:ext>
                </a:extLst>
              </p:cNvPr>
              <p:cNvSpPr/>
              <p:nvPr/>
            </p:nvSpPr>
            <p:spPr>
              <a:xfrm>
                <a:off x="6213581" y="3549110"/>
                <a:ext cx="281552" cy="134596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550FE8C-A456-A3C5-562A-75185404FA46}"/>
                      </a:ext>
                    </a:extLst>
                  </p:cNvPr>
                  <p:cNvSpPr txBox="1"/>
                  <p:nvPr/>
                </p:nvSpPr>
                <p:spPr>
                  <a:xfrm>
                    <a:off x="2462637" y="3410610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69D0FE2-7D15-A847-3E4D-DE9B9271C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2637" y="3410610"/>
                    <a:ext cx="245195" cy="27699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0E593CD-B677-D325-5F97-A53779D062CF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>
                <a:off x="5983192" y="3751521"/>
                <a:ext cx="0" cy="333789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DDBE0DB-4C44-8521-1B66-C3785BBD383D}"/>
                      </a:ext>
                    </a:extLst>
                  </p:cNvPr>
                  <p:cNvSpPr txBox="1"/>
                  <p:nvPr/>
                </p:nvSpPr>
                <p:spPr>
                  <a:xfrm>
                    <a:off x="5884607" y="408531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7DEC306-1C14-FBF7-610D-5CEF9D3588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4607" y="4085310"/>
                    <a:ext cx="197169" cy="276999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29412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9A43F88-C47A-E79D-4C17-C5E3AAF61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41917" y="37534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FC726B1-FAFA-C43D-622C-36232C5FF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1917" y="3753471"/>
                    <a:ext cx="281552" cy="276999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F4B9536-3854-1551-1F32-1CB05B1244CE}"/>
                  </a:ext>
                </a:extLst>
              </p:cNvPr>
              <p:cNvCxnSpPr>
                <a:cxnSpLocks/>
                <a:stCxn id="55" idx="3"/>
                <a:endCxn id="64" idx="1"/>
              </p:cNvCxnSpPr>
              <p:nvPr/>
            </p:nvCxnSpPr>
            <p:spPr>
              <a:xfrm>
                <a:off x="2707832" y="3549110"/>
                <a:ext cx="968066" cy="60978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A5CE4D1-E160-BBC2-BD0E-E8F5A55FDE2D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513" y="3778237"/>
                    <a:ext cx="281552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8BF4C32-F783-F41D-0B54-33E9E70D87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513" y="3778237"/>
                    <a:ext cx="281552" cy="31245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29167" r="-10000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E050257-87E5-1881-383F-50EB4C9E7887}"/>
                  </a:ext>
                </a:extLst>
              </p:cNvPr>
              <p:cNvCxnSpPr>
                <a:cxnSpLocks/>
                <a:stCxn id="64" idx="3"/>
                <a:endCxn id="50" idx="1"/>
              </p:cNvCxnSpPr>
              <p:nvPr/>
            </p:nvCxnSpPr>
            <p:spPr>
              <a:xfrm flipV="1">
                <a:off x="4727949" y="3613022"/>
                <a:ext cx="1164672" cy="5458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217CCC-7EC1-90F7-15CE-4529071F05FF}"/>
                      </a:ext>
                    </a:extLst>
                  </p:cNvPr>
                  <p:cNvSpPr txBox="1"/>
                  <p:nvPr/>
                </p:nvSpPr>
                <p:spPr>
                  <a:xfrm>
                    <a:off x="5146335" y="3870796"/>
                    <a:ext cx="281552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48371D-95C2-C2E8-7E1D-0AE4C0E72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6335" y="3870796"/>
                    <a:ext cx="281552" cy="31245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26087" r="-121739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9A08B90-4495-AA27-10A4-1CE515FB78DF}"/>
                  </a:ext>
                </a:extLst>
              </p:cNvPr>
              <p:cNvGrpSpPr/>
              <p:nvPr/>
            </p:nvGrpSpPr>
            <p:grpSpPr>
              <a:xfrm>
                <a:off x="3675898" y="3801804"/>
                <a:ext cx="1052051" cy="714171"/>
                <a:chOff x="3755923" y="2433146"/>
                <a:chExt cx="1052051" cy="71417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A8C20AB-D463-2FB1-E4B0-E8432DE12CC6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1DDCDA60-B639-F0E6-1B1B-4F85BDF22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57F1ADF-49A1-F74B-FE4F-63F6B0ACE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l="-8696" t="-5000" r="-13043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F70F8FA9-D1F0-BD55-57D7-9C63DCBA6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2045" y="2727268"/>
                      <a:ext cx="314381" cy="2809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7DBCAA9-9509-1469-66EC-61473DB899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2045" y="2727268"/>
                      <a:ext cx="314381" cy="280974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l="-15385" r="-384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BAA3220E-5D3C-9F77-1E05-8B7779498E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12D8DC-EDAB-0AED-DD3E-355FB27D09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l="-15385" r="-3846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2" name="Title 85">
              <a:extLst>
                <a:ext uri="{FF2B5EF4-FFF2-40B4-BE49-F238E27FC236}">
                  <a16:creationId xmlns:a16="http://schemas.microsoft.com/office/drawing/2014/main" id="{F2828A8F-F79B-A71C-461A-A3880E51994A}"/>
                </a:ext>
              </a:extLst>
            </p:cNvPr>
            <p:cNvSpPr txBox="1">
              <a:spLocks/>
            </p:cNvSpPr>
            <p:nvPr/>
          </p:nvSpPr>
          <p:spPr>
            <a:xfrm>
              <a:off x="2114823" y="4166619"/>
              <a:ext cx="1669997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branchjoin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3121D61-E55A-010F-66AE-64E0F384A4DE}"/>
                </a:ext>
              </a:extLst>
            </p:cNvPr>
            <p:cNvSpPr/>
            <p:nvPr/>
          </p:nvSpPr>
          <p:spPr>
            <a:xfrm>
              <a:off x="552731" y="4179278"/>
              <a:ext cx="4661887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5C3BB40-203E-F6F6-2C3B-71996E236D46}"/>
              </a:ext>
            </a:extLst>
          </p:cNvPr>
          <p:cNvGrpSpPr/>
          <p:nvPr/>
        </p:nvGrpSpPr>
        <p:grpSpPr>
          <a:xfrm>
            <a:off x="5931668" y="4206620"/>
            <a:ext cx="4661887" cy="2315717"/>
            <a:chOff x="5931668" y="4003420"/>
            <a:chExt cx="4661887" cy="231571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1FDAB26-2531-0839-4042-D175228193D1}"/>
                </a:ext>
              </a:extLst>
            </p:cNvPr>
            <p:cNvGrpSpPr/>
            <p:nvPr/>
          </p:nvGrpSpPr>
          <p:grpSpPr>
            <a:xfrm>
              <a:off x="5989707" y="4590156"/>
              <a:ext cx="4350239" cy="1423596"/>
              <a:chOff x="1638578" y="1971028"/>
              <a:chExt cx="4350239" cy="142359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D963DDF-8E48-E1F2-2CAD-E1D645BDB3FE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0F6D79B-0281-9D81-B876-1583C43C86B6}"/>
                  </a:ext>
                </a:extLst>
              </p:cNvPr>
              <p:cNvCxnSpPr>
                <a:cxnSpLocks/>
                <a:stCxn id="108" idx="3"/>
                <a:endCxn id="112" idx="1"/>
              </p:cNvCxnSpPr>
              <p:nvPr/>
            </p:nvCxnSpPr>
            <p:spPr>
              <a:xfrm flipV="1">
                <a:off x="4645742" y="2423316"/>
                <a:ext cx="745957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C24D29CF-9AFE-99CD-7F98-C871005019A5}"/>
                      </a:ext>
                    </a:extLst>
                  </p:cNvPr>
                  <p:cNvSpPr txBox="1"/>
                  <p:nvPr/>
                </p:nvSpPr>
                <p:spPr>
                  <a:xfrm>
                    <a:off x="2890174" y="2576993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95E96F6-FF79-1BA6-6FAD-CAA37B5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0174" y="2576993"/>
                    <a:ext cx="281552" cy="2769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l="-30435" r="-7826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E9A071DF-F528-863B-F08D-A9707CD0E6CD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EFD42EBE-9657-A6D1-6CFC-B2FFA539DA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0811" r="-16216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7ABA63-BBF6-0AE4-966F-22F31ECD716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D40ACCB-9DEA-9BE0-5B91-A82223235A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17391" r="-434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1A7317C-E71C-D624-D74F-6CEF15DF0D4D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4F99DFC-C20C-1650-6F0D-AAF470895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l="-15385" r="-769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C59AFF82-6FE8-2BA3-DD31-4833BD1EB1C9}"/>
                  </a:ext>
                </a:extLst>
              </p:cNvPr>
              <p:cNvCxnSpPr>
                <a:cxnSpLocks/>
                <a:stCxn id="104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732FB7E-D06E-9D18-7FBC-409681C82B80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316A5D58-857E-FA70-8C52-48BD96EF2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l="-26087" r="-7391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C17468F6-054A-360A-2C05-B39E4F57F1C7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573643BB-1DA1-4B58-1182-3D6D2CC8DE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15385" r="-3846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8B24BE20-2F14-98AB-33E6-512EF1F0EB5D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65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0EC4052-DA50-9478-48C4-E865757659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652" y="2077068"/>
                    <a:ext cx="281552" cy="285784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Striped Right Arrow 109">
                <a:extLst>
                  <a:ext uri="{FF2B5EF4-FFF2-40B4-BE49-F238E27FC236}">
                    <a16:creationId xmlns:a16="http://schemas.microsoft.com/office/drawing/2014/main" id="{78C4A7A5-F856-9046-5712-5A7CBBDB687B}"/>
                  </a:ext>
                </a:extLst>
              </p:cNvPr>
              <p:cNvSpPr/>
              <p:nvPr/>
            </p:nvSpPr>
            <p:spPr>
              <a:xfrm>
                <a:off x="1638578" y="2351945"/>
                <a:ext cx="245195" cy="14544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A89CC648-A663-1C4D-0115-1FE4DAFC2252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44675DF-FEAF-719F-3061-225C778F4F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l="-20000" r="-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10B0E12E-5D47-4914-9141-85CE4A7C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5391699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1D896EC-71A9-6053-8597-5FF647B06D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1699" y="2284816"/>
                    <a:ext cx="295274" cy="276999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l="-16667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5C7EFA3-2F84-1F8C-B59F-B17062A63038}"/>
                  </a:ext>
                </a:extLst>
              </p:cNvPr>
              <p:cNvCxnSpPr>
                <a:cxnSpLocks/>
                <a:stCxn id="111" idx="3"/>
                <a:endCxn id="104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CEDE3D7-D124-86ED-9B20-7739B765DB1C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00C7CAE-7E0F-B406-C990-33A932EC8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l="-30435" r="-6087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B1FA9AB-567A-535D-91DE-2EB1BB9161B6}"/>
                  </a:ext>
                </a:extLst>
              </p:cNvPr>
              <p:cNvCxnSpPr>
                <a:cxnSpLocks/>
                <a:stCxn id="112" idx="2"/>
                <a:endCxn id="116" idx="0"/>
              </p:cNvCxnSpPr>
              <p:nvPr/>
            </p:nvCxnSpPr>
            <p:spPr>
              <a:xfrm>
                <a:off x="5539336" y="2561815"/>
                <a:ext cx="2623" cy="5558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ED4DC90-A426-B796-76F3-5495AE7CE016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374" y="3117625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99F53CAD-02E7-F890-62CA-5AF0A2A67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3374" y="3117625"/>
                    <a:ext cx="197169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7500" r="-375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4D52F011-3F5A-D974-6C24-585B44C024B6}"/>
                      </a:ext>
                    </a:extLst>
                  </p:cNvPr>
                  <p:cNvSpPr txBox="1"/>
                  <p:nvPr/>
                </p:nvSpPr>
                <p:spPr>
                  <a:xfrm>
                    <a:off x="5674826" y="2578705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90F98F0B-EDCB-010C-990B-88BECDAD8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4826" y="2578705"/>
                    <a:ext cx="281552" cy="276999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l="-30435" r="-7826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F2FD727D-0238-4BF8-5E87-6F6144A199CD}"/>
                  </a:ext>
                </a:extLst>
              </p:cNvPr>
              <p:cNvCxnSpPr>
                <a:cxnSpLocks/>
                <a:stCxn id="104" idx="2"/>
                <a:endCxn id="119" idx="0"/>
              </p:cNvCxnSpPr>
              <p:nvPr/>
            </p:nvCxnSpPr>
            <p:spPr>
              <a:xfrm flipH="1">
                <a:off x="2799099" y="2542151"/>
                <a:ext cx="20989" cy="4962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8CFFE64-FCE3-2755-3E02-8B04E8673B23}"/>
                      </a:ext>
                    </a:extLst>
                  </p:cNvPr>
                  <p:cNvSpPr txBox="1"/>
                  <p:nvPr/>
                </p:nvSpPr>
                <p:spPr>
                  <a:xfrm>
                    <a:off x="2700514" y="3038418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DFD4053E-AC15-68D9-B2A8-3E60E801DB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0514" y="3038418"/>
                    <a:ext cx="197169" cy="276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l="-37500" r="-375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0" name="Striped Right Arrow 119">
                <a:extLst>
                  <a:ext uri="{FF2B5EF4-FFF2-40B4-BE49-F238E27FC236}">
                    <a16:creationId xmlns:a16="http://schemas.microsoft.com/office/drawing/2014/main" id="{4B7CCB7E-CDF0-8297-DCC8-A45F8588964B}"/>
                  </a:ext>
                </a:extLst>
              </p:cNvPr>
              <p:cNvSpPr/>
              <p:nvPr/>
            </p:nvSpPr>
            <p:spPr>
              <a:xfrm>
                <a:off x="5743622" y="2351945"/>
                <a:ext cx="245195" cy="14544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Title 85">
              <a:extLst>
                <a:ext uri="{FF2B5EF4-FFF2-40B4-BE49-F238E27FC236}">
                  <a16:creationId xmlns:a16="http://schemas.microsoft.com/office/drawing/2014/main" id="{D6ED363C-CB7F-C270-E97B-590BD28EC60F}"/>
                </a:ext>
              </a:extLst>
            </p:cNvPr>
            <p:cNvSpPr txBox="1">
              <a:spLocks/>
            </p:cNvSpPr>
            <p:nvPr/>
          </p:nvSpPr>
          <p:spPr>
            <a:xfrm>
              <a:off x="7459275" y="4104245"/>
              <a:ext cx="2164007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negative feedback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F9A1F8-A69A-4E05-59AE-2E2AADBEB4F7}"/>
                </a:ext>
              </a:extLst>
            </p:cNvPr>
            <p:cNvSpPr/>
            <p:nvPr/>
          </p:nvSpPr>
          <p:spPr>
            <a:xfrm>
              <a:off x="5931668" y="4003420"/>
              <a:ext cx="4661887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86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96F6-7B59-319B-6926-E7C21A19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A64E-BA4D-4E7D-F071-CACBCBE8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7" y="224783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Transfer Functions of Modules Created by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81F4637-5CAD-8FB4-83E7-F300BC1DEB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6690" y="877021"/>
              <a:ext cx="8080421" cy="3859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280">
                      <a:extLst>
                        <a:ext uri="{9D8B030D-6E8A-4147-A177-3AD203B41FA5}">
                          <a16:colId xmlns:a16="http://schemas.microsoft.com/office/drawing/2014/main" val="1984892527"/>
                        </a:ext>
                      </a:extLst>
                    </a:gridCol>
                    <a:gridCol w="5967141">
                      <a:extLst>
                        <a:ext uri="{9D8B030D-6E8A-4147-A177-3AD203B41FA5}">
                          <a16:colId xmlns:a16="http://schemas.microsoft.com/office/drawing/2014/main" val="10689763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Transfer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3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scale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den>
                                </m:f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026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concatenate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281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branchjoin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333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negative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′(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9593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Positive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′(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1250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1D89D9C-5CF7-CAC1-808C-D03159BF69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6690" y="877021"/>
              <a:ext cx="8080421" cy="3859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280">
                      <a:extLst>
                        <a:ext uri="{9D8B030D-6E8A-4147-A177-3AD203B41FA5}">
                          <a16:colId xmlns:a16="http://schemas.microsoft.com/office/drawing/2014/main" val="1984892527"/>
                        </a:ext>
                      </a:extLst>
                    </a:gridCol>
                    <a:gridCol w="5967141">
                      <a:extLst>
                        <a:ext uri="{9D8B030D-6E8A-4147-A177-3AD203B41FA5}">
                          <a16:colId xmlns:a16="http://schemas.microsoft.com/office/drawing/2014/main" val="10689763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Transfer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33062"/>
                      </a:ext>
                    </a:extLst>
                  </a:tr>
                  <a:tr h="720598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scale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56140" r="-426" b="-3929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26895"/>
                      </a:ext>
                    </a:extLst>
                  </a:tr>
                  <a:tr h="7186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concatenate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156140" r="-426" b="-2929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2818274"/>
                      </a:ext>
                    </a:extLst>
                  </a:tr>
                  <a:tr h="697230"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branchjoin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270370" r="-426" b="-2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333668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negative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370370" r="-426" b="-1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9593221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Positive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479245" r="-426" b="-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250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E05692-A455-5AA4-608D-C140C669B8FE}"/>
                  </a:ext>
                </a:extLst>
              </p:cNvPr>
              <p:cNvSpPr txBox="1"/>
              <p:nvPr/>
            </p:nvSpPr>
            <p:spPr>
              <a:xfrm>
                <a:off x="4245429" y="4961937"/>
                <a:ext cx="3701141" cy="633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2BEAFF-81C8-DC1C-D1C6-5121EBE5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29" y="4961937"/>
                <a:ext cx="3701141" cy="633315"/>
              </a:xfrm>
              <a:prstGeom prst="rect">
                <a:avLst/>
              </a:prstGeom>
              <a:blipFill>
                <a:blip r:embed="rId3"/>
                <a:stretch>
                  <a:fillRect l="-1370" r="-171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5F2CFD-0324-35C6-7D35-C00CB47BC3BC}"/>
                  </a:ext>
                </a:extLst>
              </p:cNvPr>
              <p:cNvSpPr txBox="1"/>
              <p:nvPr/>
            </p:nvSpPr>
            <p:spPr>
              <a:xfrm>
                <a:off x="768817" y="5252352"/>
                <a:ext cx="3118546" cy="28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568B53-C20D-5DAC-3181-8CAFE7788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17" y="5252352"/>
                <a:ext cx="3118546" cy="285784"/>
              </a:xfrm>
              <a:prstGeom prst="rect">
                <a:avLst/>
              </a:prstGeom>
              <a:blipFill>
                <a:blip r:embed="rId4"/>
                <a:stretch>
                  <a:fillRect l="-405" r="-202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D39DDF-CCCD-C803-BC4E-889E2B6D6317}"/>
                  </a:ext>
                </a:extLst>
              </p:cNvPr>
              <p:cNvSpPr txBox="1"/>
              <p:nvPr/>
            </p:nvSpPr>
            <p:spPr>
              <a:xfrm>
                <a:off x="714379" y="5841130"/>
                <a:ext cx="3227422" cy="28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F32C-4EFC-2213-02A0-E0BD41C5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9" y="5841130"/>
                <a:ext cx="3227422" cy="285784"/>
              </a:xfrm>
              <a:prstGeom prst="rect">
                <a:avLst/>
              </a:prstGeom>
              <a:blipFill>
                <a:blip r:embed="rId5"/>
                <a:stretch>
                  <a:fillRect l="-392" r="-3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28780F-FDE3-E14D-8609-6EF37207BFCF}"/>
                  </a:ext>
                </a:extLst>
              </p:cNvPr>
              <p:cNvSpPr txBox="1"/>
              <p:nvPr/>
            </p:nvSpPr>
            <p:spPr>
              <a:xfrm>
                <a:off x="3668678" y="5677661"/>
                <a:ext cx="3227422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403C3-187C-8692-1352-420E9952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78" y="5677661"/>
                <a:ext cx="3227422" cy="727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4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4FD2-D1D5-987A-FB8F-183282097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786-E01D-C25C-4938-7CCE2453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6"/>
            <a:ext cx="10515600" cy="778966"/>
          </a:xfrm>
        </p:spPr>
        <p:txBody>
          <a:bodyPr/>
          <a:lstStyle/>
          <a:p>
            <a:r>
              <a:rPr lang="en-US" dirty="0"/>
              <a:t>Related Work on Biochemical Modules: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61F6E-2196-193A-9B87-CEAEE949881F}"/>
              </a:ext>
            </a:extLst>
          </p:cNvPr>
          <p:cNvSpPr txBox="1"/>
          <p:nvPr/>
        </p:nvSpPr>
        <p:spPr>
          <a:xfrm>
            <a:off x="368300" y="5905500"/>
            <a:ext cx="11531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formalization of the time course behavior of modules as is needed in a design system.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8D3354-13EC-0910-090C-CE2445BFD1B7}"/>
              </a:ext>
            </a:extLst>
          </p:cNvPr>
          <p:cNvGrpSpPr/>
          <p:nvPr/>
        </p:nvGrpSpPr>
        <p:grpSpPr>
          <a:xfrm>
            <a:off x="368300" y="1425078"/>
            <a:ext cx="10985499" cy="1180092"/>
            <a:chOff x="368300" y="1425078"/>
            <a:chExt cx="10985499" cy="11800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3B1116-F4D0-8FCF-D63D-0E8DA62D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00" y="1518388"/>
              <a:ext cx="7772400" cy="1075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6F6123-684F-DE40-3C23-E732E3EE3920}"/>
                </a:ext>
              </a:extLst>
            </p:cNvPr>
            <p:cNvSpPr txBox="1"/>
            <p:nvPr/>
          </p:nvSpPr>
          <p:spPr>
            <a:xfrm>
              <a:off x="8966200" y="1780679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Alternatives to information hiding.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0E14DC-B0F0-79E4-F600-CBF8D34C3CB0}"/>
                </a:ext>
              </a:extLst>
            </p:cNvPr>
            <p:cNvSpPr/>
            <p:nvPr/>
          </p:nvSpPr>
          <p:spPr>
            <a:xfrm>
              <a:off x="368300" y="1425078"/>
              <a:ext cx="8293100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756127-A86E-CC6E-CDB4-81C1615E7731}"/>
                </a:ext>
              </a:extLst>
            </p:cNvPr>
            <p:cNvSpPr/>
            <p:nvPr/>
          </p:nvSpPr>
          <p:spPr>
            <a:xfrm>
              <a:off x="8864598" y="1436001"/>
              <a:ext cx="2489201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CDE4B-7338-59D7-7868-A8154FF09309}"/>
              </a:ext>
            </a:extLst>
          </p:cNvPr>
          <p:cNvGrpSpPr/>
          <p:nvPr/>
        </p:nvGrpSpPr>
        <p:grpSpPr>
          <a:xfrm>
            <a:off x="368300" y="2996094"/>
            <a:ext cx="10985499" cy="1180199"/>
            <a:chOff x="368300" y="2996094"/>
            <a:chExt cx="10985499" cy="1180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495B2A-98D9-78D8-81A5-616FDB3E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00" y="3031328"/>
              <a:ext cx="7772400" cy="10170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DF875-286F-8782-8014-277D9D690205}"/>
                </a:ext>
              </a:extLst>
            </p:cNvPr>
            <p:cNvSpPr txBox="1"/>
            <p:nvPr/>
          </p:nvSpPr>
          <p:spPr>
            <a:xfrm>
              <a:off x="8864600" y="3253362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Standardized biological parts.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DCB488-B7B0-91C2-A4E9-CCB0C112C162}"/>
                </a:ext>
              </a:extLst>
            </p:cNvPr>
            <p:cNvSpPr/>
            <p:nvPr/>
          </p:nvSpPr>
          <p:spPr>
            <a:xfrm>
              <a:off x="368300" y="3007124"/>
              <a:ext cx="8293100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1CAD0-7C27-06FC-9CA1-EDCF00392D84}"/>
                </a:ext>
              </a:extLst>
            </p:cNvPr>
            <p:cNvSpPr/>
            <p:nvPr/>
          </p:nvSpPr>
          <p:spPr>
            <a:xfrm>
              <a:off x="8864598" y="2996094"/>
              <a:ext cx="2489201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14C4F3-EB49-7C0B-BCA5-FBDBB594418E}"/>
              </a:ext>
            </a:extLst>
          </p:cNvPr>
          <p:cNvGrpSpPr/>
          <p:nvPr/>
        </p:nvGrpSpPr>
        <p:grpSpPr>
          <a:xfrm>
            <a:off x="368300" y="4354308"/>
            <a:ext cx="10985500" cy="1410401"/>
            <a:chOff x="368300" y="4303508"/>
            <a:chExt cx="10985500" cy="1410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15AE73-B0FB-D92D-0B27-C93005CA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4304209"/>
              <a:ext cx="7708900" cy="14097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268B24-911D-FC8A-9942-A9CF079AACA6}"/>
                </a:ext>
              </a:extLst>
            </p:cNvPr>
            <p:cNvSpPr txBox="1"/>
            <p:nvPr/>
          </p:nvSpPr>
          <p:spPr>
            <a:xfrm>
              <a:off x="8864599" y="4744412"/>
              <a:ext cx="2489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Predicting Gene Ontology annotations.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F60890-E59F-7F2B-0307-F147F6475B8E}"/>
                </a:ext>
              </a:extLst>
            </p:cNvPr>
            <p:cNvSpPr/>
            <p:nvPr/>
          </p:nvSpPr>
          <p:spPr>
            <a:xfrm>
              <a:off x="368300" y="4303508"/>
              <a:ext cx="8293100" cy="13098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C1A330-81F5-5172-DFB4-B5ACBBFE8209}"/>
                </a:ext>
              </a:extLst>
            </p:cNvPr>
            <p:cNvSpPr/>
            <p:nvPr/>
          </p:nvSpPr>
          <p:spPr>
            <a:xfrm>
              <a:off x="8864597" y="4303508"/>
              <a:ext cx="2489201" cy="130989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2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904B-1796-84C4-0DF7-1167DA14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C560-AA78-062E-14A3-2FC5ECC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6"/>
            <a:ext cx="10515600" cy="778966"/>
          </a:xfrm>
        </p:spPr>
        <p:txBody>
          <a:bodyPr/>
          <a:lstStyle/>
          <a:p>
            <a:r>
              <a:rPr lang="en-US" dirty="0"/>
              <a:t>Related Work on Biochemical Modules: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7F88-E378-0A5B-D169-CEF00E223E93}"/>
              </a:ext>
            </a:extLst>
          </p:cNvPr>
          <p:cNvSpPr txBox="1"/>
          <p:nvPr/>
        </p:nvSpPr>
        <p:spPr>
          <a:xfrm>
            <a:off x="165100" y="6248400"/>
            <a:ext cx="118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definition of modules that addresses retroactivity. No concept of operations on modules.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1F8DFA-A91A-2CA8-9D59-F21F5214D0F2}"/>
              </a:ext>
            </a:extLst>
          </p:cNvPr>
          <p:cNvGrpSpPr/>
          <p:nvPr/>
        </p:nvGrpSpPr>
        <p:grpSpPr>
          <a:xfrm>
            <a:off x="393700" y="2885578"/>
            <a:ext cx="10985499" cy="1354446"/>
            <a:chOff x="368300" y="967878"/>
            <a:chExt cx="10985499" cy="13544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FEF46-10F0-C112-706B-FE2C6F60A7B1}"/>
                </a:ext>
              </a:extLst>
            </p:cNvPr>
            <p:cNvSpPr txBox="1"/>
            <p:nvPr/>
          </p:nvSpPr>
          <p:spPr>
            <a:xfrm>
              <a:off x="8966200" y="1323479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Compensating for retroactivity.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2E899A-7D1F-97CE-7A7C-F5A4D5799E41}"/>
                </a:ext>
              </a:extLst>
            </p:cNvPr>
            <p:cNvSpPr/>
            <p:nvPr/>
          </p:nvSpPr>
          <p:spPr>
            <a:xfrm>
              <a:off x="368300" y="967878"/>
              <a:ext cx="8420100" cy="13435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D0835A-E430-A93E-1647-6F5335B64ADD}"/>
                </a:ext>
              </a:extLst>
            </p:cNvPr>
            <p:cNvSpPr/>
            <p:nvPr/>
          </p:nvSpPr>
          <p:spPr>
            <a:xfrm>
              <a:off x="8864598" y="978802"/>
              <a:ext cx="2489201" cy="13435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8B81EC-F351-6DE5-6F21-5A1C36E6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67878"/>
              <a:ext cx="5638800" cy="12472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9FED7-8E70-6500-2C9E-793956A8F479}"/>
              </a:ext>
            </a:extLst>
          </p:cNvPr>
          <p:cNvGrpSpPr/>
          <p:nvPr/>
        </p:nvGrpSpPr>
        <p:grpSpPr>
          <a:xfrm>
            <a:off x="368300" y="4340328"/>
            <a:ext cx="11048999" cy="1726395"/>
            <a:chOff x="368300" y="3286228"/>
            <a:chExt cx="11048999" cy="17263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89CD4-A642-40ED-87BB-B04B4E6E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286228"/>
              <a:ext cx="5207000" cy="17136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30FA1E-3A12-AFB5-8DA7-843405669B2A}"/>
                </a:ext>
              </a:extLst>
            </p:cNvPr>
            <p:cNvSpPr/>
            <p:nvPr/>
          </p:nvSpPr>
          <p:spPr>
            <a:xfrm>
              <a:off x="368300" y="3298926"/>
              <a:ext cx="8496298" cy="17136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F692B7-B4CC-8A2D-BA14-49DA4DBAACEB}"/>
                </a:ext>
              </a:extLst>
            </p:cNvPr>
            <p:cNvSpPr txBox="1"/>
            <p:nvPr/>
          </p:nvSpPr>
          <p:spPr>
            <a:xfrm>
              <a:off x="9118600" y="3672979"/>
              <a:ext cx="2209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Calculating fluxes and concentrations as an analog to I-V analysis in EE.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CD3998-C3AE-3F30-D91A-F805288AE352}"/>
                </a:ext>
              </a:extLst>
            </p:cNvPr>
            <p:cNvSpPr/>
            <p:nvPr/>
          </p:nvSpPr>
          <p:spPr>
            <a:xfrm>
              <a:off x="8928098" y="3286229"/>
              <a:ext cx="2489201" cy="171369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AFDF52-DB9D-B141-2786-9C57EE8FD192}"/>
              </a:ext>
            </a:extLst>
          </p:cNvPr>
          <p:cNvGrpSpPr/>
          <p:nvPr/>
        </p:nvGrpSpPr>
        <p:grpSpPr>
          <a:xfrm>
            <a:off x="393700" y="1017093"/>
            <a:ext cx="11023598" cy="1498977"/>
            <a:chOff x="393700" y="1017093"/>
            <a:chExt cx="11023598" cy="149897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260E7D-D4C7-0863-7D01-D68E8609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" y="1080590"/>
              <a:ext cx="3263900" cy="129190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38347A-3E3B-7FF2-92DC-1539147A72B6}"/>
                </a:ext>
              </a:extLst>
            </p:cNvPr>
            <p:cNvSpPr/>
            <p:nvPr/>
          </p:nvSpPr>
          <p:spPr>
            <a:xfrm>
              <a:off x="393700" y="1031378"/>
              <a:ext cx="8420100" cy="1484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B14E2A-1184-8025-6CBB-8C188019157B}"/>
                </a:ext>
              </a:extLst>
            </p:cNvPr>
            <p:cNvSpPr/>
            <p:nvPr/>
          </p:nvSpPr>
          <p:spPr>
            <a:xfrm>
              <a:off x="8889997" y="1017093"/>
              <a:ext cx="2527301" cy="1484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5ED2FD-FC0A-8AD3-87F0-EF79A2624B51}"/>
                </a:ext>
              </a:extLst>
            </p:cNvPr>
            <p:cNvSpPr txBox="1"/>
            <p:nvPr/>
          </p:nvSpPr>
          <p:spPr>
            <a:xfrm>
              <a:off x="9144000" y="1348879"/>
              <a:ext cx="22097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Avoids retroactivity by using catalysts as signals.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0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2FA39FE-7221-7ED1-237D-4EB41C80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42" y="0"/>
            <a:ext cx="6696221" cy="6747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BF66F7-ED34-5281-940A-768DA85A943D}"/>
              </a:ext>
            </a:extLst>
          </p:cNvPr>
          <p:cNvSpPr txBox="1"/>
          <p:nvPr/>
        </p:nvSpPr>
        <p:spPr>
          <a:xfrm>
            <a:off x="196947" y="1659988"/>
            <a:ext cx="288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KEGG Pathway for Amino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9402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B800-2FB4-6DB6-3B8F-EBD50963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09217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096D-A1D0-2D97-2808-C58ADD9C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0FBC-72E3-9E3B-EA7E-4126D365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77997"/>
          </a:xfrm>
        </p:spPr>
        <p:txBody>
          <a:bodyPr/>
          <a:lstStyle/>
          <a:p>
            <a:r>
              <a:rPr lang="en-US" dirty="0"/>
              <a:t>Compensating for retroactivity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D3B44-9F74-AAD0-0190-1808EF43F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08" y="3499292"/>
                <a:ext cx="11145806" cy="12523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Module definition includes input consumption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and output conversation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Adjust the transfer function.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D3B44-9F74-AAD0-0190-1808EF43F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8" y="3499292"/>
                <a:ext cx="11145806" cy="1252382"/>
              </a:xfrm>
              <a:blipFill>
                <a:blip r:embed="rId2"/>
                <a:stretch>
                  <a:fillRect l="-1025" t="-11111" b="-1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81F97C9-4487-4006-A72F-1E5B493ABE39}"/>
              </a:ext>
            </a:extLst>
          </p:cNvPr>
          <p:cNvGrpSpPr/>
          <p:nvPr/>
        </p:nvGrpSpPr>
        <p:grpSpPr>
          <a:xfrm>
            <a:off x="906809" y="4646031"/>
            <a:ext cx="2617559" cy="1664783"/>
            <a:chOff x="8006623" y="365125"/>
            <a:chExt cx="2617559" cy="1664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73DBA2-BD5F-CB03-A5CC-989A1F1BB775}"/>
                </a:ext>
              </a:extLst>
            </p:cNvPr>
            <p:cNvSpPr txBox="1"/>
            <p:nvPr/>
          </p:nvSpPr>
          <p:spPr>
            <a:xfrm>
              <a:off x="8006623" y="365125"/>
              <a:ext cx="2232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in Isolation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F8DA6F9-DEC6-F404-910F-6EA5419C613E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436A59-1E1B-ED58-4CEF-14EDB1187449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436A59-1E1B-ED58-4CEF-14EDB1187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2667" t="-2381" r="-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2EC3A-1CC8-A767-D3E3-7C2171145523}"/>
              </a:ext>
            </a:extLst>
          </p:cNvPr>
          <p:cNvGrpSpPr/>
          <p:nvPr/>
        </p:nvGrpSpPr>
        <p:grpSpPr>
          <a:xfrm>
            <a:off x="4688673" y="4740927"/>
            <a:ext cx="2849073" cy="1537825"/>
            <a:chOff x="8006623" y="365125"/>
            <a:chExt cx="2849073" cy="1537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688D7-CCEC-57A0-52FA-12395670F402}"/>
                </a:ext>
              </a:extLst>
            </p:cNvPr>
            <p:cNvSpPr txBox="1"/>
            <p:nvPr/>
          </p:nvSpPr>
          <p:spPr>
            <a:xfrm>
              <a:off x="8006623" y="365125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with Module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D430547-2241-B873-6768-D5F0FB059970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5455C3-DD9A-BA39-709E-D04ACA010581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5455C3-DD9A-BA39-709E-D04ACA010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blipFill>
                  <a:blip r:embed="rId11"/>
                  <a:stretch>
                    <a:fillRect l="-2294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4393A2-1794-3866-D00E-DF557E74DA69}"/>
              </a:ext>
            </a:extLst>
          </p:cNvPr>
          <p:cNvGrpSpPr/>
          <p:nvPr/>
        </p:nvGrpSpPr>
        <p:grpSpPr>
          <a:xfrm>
            <a:off x="731186" y="1007500"/>
            <a:ext cx="9154867" cy="2042735"/>
            <a:chOff x="1184419" y="1936684"/>
            <a:chExt cx="9154867" cy="20427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67F5C4-A6AC-5A65-1B2B-14545FBD200D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FBEB39-A136-B402-590C-588576F05A96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232D360-DB0E-D7B1-50BE-FF8BD32CDE64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6333A22-9706-C0FC-ABCC-C83F3E4E3570}"/>
                  </a:ext>
                </a:extLst>
              </p:cNvPr>
              <p:cNvCxnSpPr>
                <a:cxnSpLocks/>
                <a:stCxn id="72" idx="3"/>
                <a:endCxn id="73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5F3724E-6376-D6D7-F902-351969902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6B63056-59C4-0553-75CC-DB1558A86DFB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426930E-AC7A-2438-9431-19FDCA20AF09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FBC7DA2-E4BB-DBDD-4F7A-CEBCC62696B3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ight Arrow 78">
                <a:extLst>
                  <a:ext uri="{FF2B5EF4-FFF2-40B4-BE49-F238E27FC236}">
                    <a16:creationId xmlns:a16="http://schemas.microsoft.com/office/drawing/2014/main" id="{698DA3A1-0B51-493F-C40D-0D3A05127AC9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ight Arrow 79">
                <a:extLst>
                  <a:ext uri="{FF2B5EF4-FFF2-40B4-BE49-F238E27FC236}">
                    <a16:creationId xmlns:a16="http://schemas.microsoft.com/office/drawing/2014/main" id="{BC0D121E-C443-1312-01CC-86A606611BCC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4764DC1-9B26-A2B9-9382-C2250040CBA8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59E0E6-AF09-16FE-5532-1AE5BFAA6D5B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EDC3DC5-A4AE-1260-5693-B58F1A31FD70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B4C9F82-6DC8-16A8-BEFC-AA75FDD2CBF2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E2AE061-8834-93E3-3861-510B3C4E38A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E4FC6AA-0E88-52F5-9566-FA214FD42C40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28F1392-E884-1CE5-2C77-CE3B3881CC57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6DD2E4D-CEAC-813A-899B-B179BEC0A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BDB763B-D12A-80EA-F9F9-85E9D907E8F9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6B82-AA57-9C16-2C09-BD9E164927F9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55983B-C300-D362-EF75-568CBDC663A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231A83-7D93-91E7-4ED5-72C460BBFDCC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619383E-4FBE-C880-6C2E-4BC77005560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B9136E-98BF-8CD6-2DFD-0A0A72E94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B9136E-98BF-8CD6-2DFD-0A0A72E94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2EA3654-7B2F-AA87-EAAD-776AD68DBE3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714EB83-5C4A-1BE8-17B9-36BC9EBFF6A2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7506730-A942-2CFC-0B23-1817CAB57EE0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7506730-A942-2CFC-0B23-1817CAB57E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5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Right Arrow 60">
                <a:extLst>
                  <a:ext uri="{FF2B5EF4-FFF2-40B4-BE49-F238E27FC236}">
                    <a16:creationId xmlns:a16="http://schemas.microsoft.com/office/drawing/2014/main" id="{8102BD12-54D7-83CC-A7F9-6D8573D3A32F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F44D83A5-E943-77E6-311F-E531238FE673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7DEA3FE-E7B3-0B13-5C4E-BE0B949B9C1C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3749C-9824-34A5-26F0-3ECE4819593A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C633F5A-40BB-E139-C649-283412F4F85F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6A4EB2A-EA47-8DAD-174D-05A91CD604A1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FFB7CE-E0D6-559C-219E-9060404DB4E5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FFB7CE-E0D6-559C-219E-9060404DB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195" r="-2439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CC988825-B304-145A-FB7B-5A3B5FD4CE7B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2AB07E9-C6EC-F8B2-2602-91B90205948E}"/>
                  </a:ext>
                </a:extLst>
              </p:cNvPr>
              <p:cNvCxnSpPr>
                <a:cxnSpLocks/>
                <a:stCxn id="66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B8A8DAE-126F-4064-1199-8182EBD4D6C9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B8A8DAE-126F-4064-1199-8182EBD4D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5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AFF2B53-DDCE-32E2-CF01-26538DD37729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84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63390D1-FAC1-89A4-E055-640F3E62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529781"/>
            <a:ext cx="7298837" cy="50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54A73-5092-BCAE-D110-63134B71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Yeast Central Metabolic Pathways</a:t>
            </a:r>
          </a:p>
        </p:txBody>
      </p:sp>
    </p:spTree>
    <p:extLst>
      <p:ext uri="{BB962C8B-B14F-4D97-AF65-F5344CB8AC3E}">
        <p14:creationId xmlns:p14="http://schemas.microsoft.com/office/powerpoint/2010/main" val="141045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EE2F-09A2-B20B-284B-FC54D520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850B-EB8D-3F65-A680-E7306CC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727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</a:rPr>
              <a:t>Oxford dictionary: “a set of standardized parts or independent units that can be used to construct a more complex structure, such as an item of furniture or a building.”</a:t>
            </a:r>
          </a:p>
          <a:p>
            <a:pPr algn="l"/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Parnas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1972 “</a:t>
            </a:r>
            <a:r>
              <a:rPr lang="en-US" dirty="0"/>
              <a:t>The specification must provide to the intended user all the information that he will need to use the program correctly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…”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B083D9-70C7-3527-C8EC-F53C11ABC039}"/>
              </a:ext>
            </a:extLst>
          </p:cNvPr>
          <p:cNvSpPr txBox="1">
            <a:spLocks/>
          </p:cNvSpPr>
          <p:nvPr/>
        </p:nvSpPr>
        <p:spPr>
          <a:xfrm>
            <a:off x="838200" y="4440237"/>
            <a:ext cx="10515600" cy="1808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Defining properties</a:t>
            </a:r>
          </a:p>
          <a:p>
            <a:r>
              <a:rPr lang="en-US" dirty="0"/>
              <a:t>Modules only interact through well-defined inputs and outputs.</a:t>
            </a:r>
          </a:p>
          <a:p>
            <a:r>
              <a:rPr lang="en-US" dirty="0"/>
              <a:t>Modules have clearly defined behaviors.</a:t>
            </a:r>
          </a:p>
          <a:p>
            <a:r>
              <a:rPr lang="en-US" dirty="0"/>
              <a:t>Modules can be composed of other modules.</a:t>
            </a:r>
          </a:p>
        </p:txBody>
      </p:sp>
    </p:spTree>
    <p:extLst>
      <p:ext uri="{BB962C8B-B14F-4D97-AF65-F5344CB8AC3E}">
        <p14:creationId xmlns:p14="http://schemas.microsoft.com/office/powerpoint/2010/main" val="304423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3E3-BE06-F902-CC95-BB20D74F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modules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6594-0013-B5A0-A3AE-A92A8FAE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Testing can be done on modules in isolation (e.g., unit tests)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Provides hierarchical decomposition of complex systems</a:t>
            </a:r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Design is simplified by having modules that perform “big” functions.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Modules are sharable and easy to incorporate (although this can be complicated by dependencies).</a:t>
            </a:r>
          </a:p>
        </p:txBody>
      </p:sp>
    </p:spTree>
    <p:extLst>
      <p:ext uri="{BB962C8B-B14F-4D97-AF65-F5344CB8AC3E}">
        <p14:creationId xmlns:p14="http://schemas.microsoft.com/office/powerpoint/2010/main" val="79508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857D-7C68-D377-AC8C-B89E4503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61"/>
            <a:ext cx="10515600" cy="769992"/>
          </a:xfrm>
        </p:spPr>
        <p:txBody>
          <a:bodyPr>
            <a:normAutofit/>
          </a:bodyPr>
          <a:lstStyle/>
          <a:p>
            <a:r>
              <a:rPr lang="en-US" dirty="0"/>
              <a:t>Modules in Electrical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0AC8-959D-143C-C250-C5725724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2971251"/>
            <a:ext cx="11234057" cy="1758403"/>
          </a:xfrm>
        </p:spPr>
        <p:txBody>
          <a:bodyPr>
            <a:normAutofit fontScale="92500"/>
          </a:bodyPr>
          <a:lstStyle/>
          <a:p>
            <a:r>
              <a:rPr lang="en-US" dirty="0"/>
              <a:t>Vision: Design reaction networks based on desired input/output relationships</a:t>
            </a:r>
          </a:p>
          <a:p>
            <a:pPr lvl="1"/>
            <a:r>
              <a:rPr lang="en-US" dirty="0"/>
              <a:t>Inputs &amp; outputs are species concentrations (signals)</a:t>
            </a:r>
          </a:p>
          <a:p>
            <a:pPr lvl="1"/>
            <a:r>
              <a:rPr lang="en-US" dirty="0"/>
              <a:t>Modules (subnetworks) transform signals in known ways</a:t>
            </a:r>
          </a:p>
          <a:p>
            <a:pPr lvl="1"/>
            <a:r>
              <a:rPr lang="en-US" dirty="0"/>
              <a:t>Given a desired output signal, automatically design the reaction network</a:t>
            </a:r>
          </a:p>
          <a:p>
            <a:pPr lvl="1"/>
            <a:endParaRPr lang="en-US" dirty="0"/>
          </a:p>
        </p:txBody>
      </p:sp>
      <p:pic>
        <p:nvPicPr>
          <p:cNvPr id="1026" name="Picture 2" descr="What is a Signal Amplifier and How Does it Work? | Dewesoft">
            <a:extLst>
              <a:ext uri="{FF2B5EF4-FFF2-40B4-BE49-F238E27FC236}">
                <a16:creationId xmlns:a16="http://schemas.microsoft.com/office/drawing/2014/main" id="{BD0BE334-1CB0-2C2F-0F1C-01CE79CB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67" y="5250373"/>
            <a:ext cx="3156387" cy="9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w-pass filter - Wikipedia">
            <a:extLst>
              <a:ext uri="{FF2B5EF4-FFF2-40B4-BE49-F238E27FC236}">
                <a16:creationId xmlns:a16="http://schemas.microsoft.com/office/drawing/2014/main" id="{C3E4B7A8-8666-54B0-0D91-2FB0C002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4" y="5665266"/>
            <a:ext cx="1409917" cy="78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8C5A1-BB07-4C70-75A9-79D940F6C97C}"/>
              </a:ext>
            </a:extLst>
          </p:cNvPr>
          <p:cNvSpPr txBox="1"/>
          <p:nvPr/>
        </p:nvSpPr>
        <p:spPr>
          <a:xfrm>
            <a:off x="629362" y="4998517"/>
            <a:ext cx="156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pass filter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FEB3FA-DC76-D592-F428-748DA3AE6F18}"/>
              </a:ext>
            </a:extLst>
          </p:cNvPr>
          <p:cNvGrpSpPr/>
          <p:nvPr/>
        </p:nvGrpSpPr>
        <p:grpSpPr>
          <a:xfrm>
            <a:off x="2452419" y="5383239"/>
            <a:ext cx="1587500" cy="1219200"/>
            <a:chOff x="8334706" y="4922302"/>
            <a:chExt cx="1587500" cy="121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E45CDE-B08F-B9DF-992A-D910FF88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706" y="4922302"/>
              <a:ext cx="1587500" cy="1219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3C982-9CF5-B8B8-946A-44EB7E98D486}"/>
                </a:ext>
              </a:extLst>
            </p:cNvPr>
            <p:cNvSpPr txBox="1"/>
            <p:nvPr/>
          </p:nvSpPr>
          <p:spPr>
            <a:xfrm>
              <a:off x="8834610" y="5764811"/>
              <a:ext cx="9196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B3C48-E7A8-A46F-D045-5D48C1EDB516}"/>
                  </a:ext>
                </a:extLst>
              </p:cNvPr>
              <p:cNvSpPr txBox="1"/>
              <p:nvPr/>
            </p:nvSpPr>
            <p:spPr>
              <a:xfrm>
                <a:off x="4359423" y="5610544"/>
                <a:ext cx="157556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B3C48-E7A8-A46F-D045-5D48C1EDB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423" y="5610544"/>
                <a:ext cx="1575560" cy="576761"/>
              </a:xfrm>
              <a:prstGeom prst="rect">
                <a:avLst/>
              </a:prstGeom>
              <a:blipFill>
                <a:blip r:embed="rId5"/>
                <a:stretch>
                  <a:fillRect l="-3200" t="-4255" r="-80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A0068F-F538-0C82-C557-CAD8FCA832D5}"/>
              </a:ext>
            </a:extLst>
          </p:cNvPr>
          <p:cNvSpPr txBox="1"/>
          <p:nvPr/>
        </p:nvSpPr>
        <p:spPr>
          <a:xfrm>
            <a:off x="8635667" y="47790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Amplifier</a:t>
            </a:r>
          </a:p>
        </p:txBody>
      </p:sp>
      <p:pic>
        <p:nvPicPr>
          <p:cNvPr id="3" name="Picture 2" descr="What is SPICE Simulation in Electronics Design? | Blog | Altium Designer">
            <a:extLst>
              <a:ext uri="{FF2B5EF4-FFF2-40B4-BE49-F238E27FC236}">
                <a16:creationId xmlns:a16="http://schemas.microsoft.com/office/drawing/2014/main" id="{3BE23EAA-6B41-EC60-077A-D724ABD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98" y="966953"/>
            <a:ext cx="2787933" cy="18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C39B-A6FB-803F-DAB0-D73018A30941}"/>
              </a:ext>
            </a:extLst>
          </p:cNvPr>
          <p:cNvSpPr txBox="1"/>
          <p:nvPr/>
        </p:nvSpPr>
        <p:spPr>
          <a:xfrm>
            <a:off x="1361642" y="148195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SPICE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14322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6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A21-42BA-8334-1BEA-18DBD2E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388"/>
            <a:ext cx="10515600" cy="1325563"/>
          </a:xfrm>
        </p:spPr>
        <p:txBody>
          <a:bodyPr/>
          <a:lstStyle/>
          <a:p>
            <a:r>
              <a:rPr lang="en-US" dirty="0"/>
              <a:t>Chemistry Requires Co-location. </a:t>
            </a:r>
            <a:br>
              <a:rPr lang="en-US" dirty="0"/>
            </a:br>
            <a:r>
              <a:rPr lang="en-US" i="1" dirty="0"/>
              <a:t>Co-location complicates modular interactions.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4E9F14-1263-18F7-C630-72D430B85675}"/>
              </a:ext>
            </a:extLst>
          </p:cNvPr>
          <p:cNvGrpSpPr/>
          <p:nvPr/>
        </p:nvGrpSpPr>
        <p:grpSpPr>
          <a:xfrm>
            <a:off x="7155531" y="3915019"/>
            <a:ext cx="3450500" cy="2490458"/>
            <a:chOff x="1301270" y="3925613"/>
            <a:chExt cx="3450500" cy="2490458"/>
          </a:xfrm>
        </p:grpSpPr>
        <p:pic>
          <p:nvPicPr>
            <p:cNvPr id="1028" name="Picture 4" descr="What is a vesicle, with regard to an animal cell? - Quora">
              <a:extLst>
                <a:ext uri="{FF2B5EF4-FFF2-40B4-BE49-F238E27FC236}">
                  <a16:creationId xmlns:a16="http://schemas.microsoft.com/office/drawing/2014/main" id="{46E1E8E5-82DC-4636-7BFB-766F00B22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270" y="4458300"/>
              <a:ext cx="3450500" cy="195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F049E5-5337-262A-B404-BA03504AFEF5}"/>
                </a:ext>
              </a:extLst>
            </p:cNvPr>
            <p:cNvSpPr txBox="1"/>
            <p:nvPr/>
          </p:nvSpPr>
          <p:spPr>
            <a:xfrm>
              <a:off x="1413642" y="3925613"/>
              <a:ext cx="2209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Organelles &amp; Vesicles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376D7-B4AF-4486-19DC-9442C4EC564D}"/>
              </a:ext>
            </a:extLst>
          </p:cNvPr>
          <p:cNvGrpSpPr/>
          <p:nvPr/>
        </p:nvGrpSpPr>
        <p:grpSpPr>
          <a:xfrm>
            <a:off x="2808812" y="1581570"/>
            <a:ext cx="4577947" cy="1494030"/>
            <a:chOff x="1488966" y="1700907"/>
            <a:chExt cx="5283200" cy="1813270"/>
          </a:xfrm>
        </p:grpSpPr>
        <p:pic>
          <p:nvPicPr>
            <p:cNvPr id="1026" name="Picture 2" descr="One-Pot Reactions: A Step Towards Greener Chemistry | Bentham Science">
              <a:extLst>
                <a:ext uri="{FF2B5EF4-FFF2-40B4-BE49-F238E27FC236}">
                  <a16:creationId xmlns:a16="http://schemas.microsoft.com/office/drawing/2014/main" id="{23EF1029-DCCA-9D88-69A4-00C7B443B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966" y="1977477"/>
              <a:ext cx="5283200" cy="153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F3B68D-24E6-1F30-E3F7-7EF26C949BD8}"/>
                </a:ext>
              </a:extLst>
            </p:cNvPr>
            <p:cNvSpPr txBox="1"/>
            <p:nvPr/>
          </p:nvSpPr>
          <p:spPr>
            <a:xfrm>
              <a:off x="2963915" y="1700907"/>
              <a:ext cx="1843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One Pot Reaction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84BF15-7246-EE94-AB6A-F1FD3A79C83D}"/>
              </a:ext>
            </a:extLst>
          </p:cNvPr>
          <p:cNvGrpSpPr/>
          <p:nvPr/>
        </p:nvGrpSpPr>
        <p:grpSpPr>
          <a:xfrm>
            <a:off x="367331" y="3523645"/>
            <a:ext cx="3254795" cy="3353927"/>
            <a:chOff x="367331" y="3523645"/>
            <a:chExt cx="3254795" cy="3353927"/>
          </a:xfrm>
        </p:grpSpPr>
        <p:pic>
          <p:nvPicPr>
            <p:cNvPr id="1030" name="Picture 6" descr="Scaffold proteins of MAP-kinase modules | Oncogene">
              <a:extLst>
                <a:ext uri="{FF2B5EF4-FFF2-40B4-BE49-F238E27FC236}">
                  <a16:creationId xmlns:a16="http://schemas.microsoft.com/office/drawing/2014/main" id="{985E488E-515D-A5C8-B9C4-ACC784160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31" y="3988728"/>
              <a:ext cx="3254795" cy="274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9C755-ABA4-4136-E85F-9FAE94604FA2}"/>
                </a:ext>
              </a:extLst>
            </p:cNvPr>
            <p:cNvSpPr txBox="1"/>
            <p:nvPr/>
          </p:nvSpPr>
          <p:spPr>
            <a:xfrm>
              <a:off x="567559" y="3523645"/>
              <a:ext cx="233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Scaffolds &amp; Complexes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28847F-310B-FF9E-7C39-96E23D2AA576}"/>
                </a:ext>
              </a:extLst>
            </p:cNvPr>
            <p:cNvSpPr/>
            <p:nvPr/>
          </p:nvSpPr>
          <p:spPr>
            <a:xfrm>
              <a:off x="2434770" y="6230203"/>
              <a:ext cx="1187356" cy="62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38689D-7D14-8A0A-984B-8115730548A4}"/>
                </a:ext>
              </a:extLst>
            </p:cNvPr>
            <p:cNvSpPr/>
            <p:nvPr/>
          </p:nvSpPr>
          <p:spPr>
            <a:xfrm>
              <a:off x="549401" y="6249775"/>
              <a:ext cx="1187356" cy="62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94DE-A255-CF72-F225-62803DB8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modules</a:t>
            </a:r>
          </a:p>
        </p:txBody>
      </p:sp>
      <p:pic>
        <p:nvPicPr>
          <p:cNvPr id="2052" name="Picture 4" descr="How to Design a Circuit Board | Advanced PCB Design Blog | Cadence">
            <a:extLst>
              <a:ext uri="{FF2B5EF4-FFF2-40B4-BE49-F238E27FC236}">
                <a16:creationId xmlns:a16="http://schemas.microsoft.com/office/drawing/2014/main" id="{CA415186-9771-4956-80AF-86D41078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261098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fficient prediction of reaction paths through molecular graph and reaction  network analysis - Chemical Science (RSC Publishing)">
            <a:extLst>
              <a:ext uri="{FF2B5EF4-FFF2-40B4-BE49-F238E27FC236}">
                <a16:creationId xmlns:a16="http://schemas.microsoft.com/office/drawing/2014/main" id="{0B636960-F6EA-78D6-B1C3-F2D80536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39" y="2534786"/>
            <a:ext cx="43688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ECE6B-76A0-6A26-B3CE-A9AB17B35EEB}"/>
              </a:ext>
            </a:extLst>
          </p:cNvPr>
          <p:cNvSpPr txBox="1"/>
          <p:nvPr/>
        </p:nvSpPr>
        <p:spPr>
          <a:xfrm>
            <a:off x="838200" y="1883390"/>
            <a:ext cx="323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Electrical packaging &amp; wiring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E0EFD-7403-C992-925B-35F430420EF4}"/>
              </a:ext>
            </a:extLst>
          </p:cNvPr>
          <p:cNvSpPr txBox="1"/>
          <p:nvPr/>
        </p:nvSpPr>
        <p:spPr>
          <a:xfrm>
            <a:off x="6601939" y="1883390"/>
            <a:ext cx="403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Molecules With Limited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8175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17F2-03B9-2F95-1977-3D14EFBF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E473-8CA0-CE6E-5E55-B05E9B24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54" y="1484431"/>
            <a:ext cx="10515600" cy="2993168"/>
          </a:xfrm>
        </p:spPr>
        <p:txBody>
          <a:bodyPr>
            <a:normAutofit fontScale="92500"/>
          </a:bodyPr>
          <a:lstStyle/>
          <a:p>
            <a:r>
              <a:rPr lang="en-US" dirty="0"/>
              <a:t>Modules have input and output chemical species</a:t>
            </a:r>
          </a:p>
          <a:p>
            <a:pPr lvl="1"/>
            <a:r>
              <a:rPr lang="en-US" dirty="0"/>
              <a:t>Solution: Define appropriately</a:t>
            </a:r>
          </a:p>
          <a:p>
            <a:r>
              <a:rPr lang="en-US" dirty="0"/>
              <a:t>Modules only interact through their inputs and outputs</a:t>
            </a:r>
          </a:p>
          <a:p>
            <a:pPr lvl="1"/>
            <a:r>
              <a:rPr lang="en-US" dirty="0"/>
              <a:t>Solution: Choose chemical species appropriately</a:t>
            </a:r>
          </a:p>
          <a:p>
            <a:r>
              <a:rPr lang="en-US" dirty="0"/>
              <a:t>Modules have a well described behavior, the time course of the output concentrations based on the time course of the input concentrations.</a:t>
            </a:r>
          </a:p>
          <a:p>
            <a:pPr lvl="1"/>
            <a:r>
              <a:rPr lang="en-US" dirty="0"/>
              <a:t>Solution: ??</a:t>
            </a:r>
          </a:p>
        </p:txBody>
      </p:sp>
      <p:pic>
        <p:nvPicPr>
          <p:cNvPr id="3076" name="Picture 4" descr="12.1: Chemical Reaction Rates - Chemistry LibreTexts">
            <a:extLst>
              <a:ext uri="{FF2B5EF4-FFF2-40B4-BE49-F238E27FC236}">
                <a16:creationId xmlns:a16="http://schemas.microsoft.com/office/drawing/2014/main" id="{10FD2ACD-DB39-228B-9B85-E87AEA64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1" y="4477599"/>
            <a:ext cx="3201419" cy="23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7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32592</TotalTime>
  <Words>1187</Words>
  <Application>Microsoft Macintosh PowerPoint</Application>
  <PresentationFormat>Widescreen</PresentationFormat>
  <Paragraphs>341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Office Theme</vt:lpstr>
      <vt:lpstr>Modular Chemical Networks</vt:lpstr>
      <vt:lpstr>PowerPoint Presentation</vt:lpstr>
      <vt:lpstr>Yeast Central Metabolic Pathways</vt:lpstr>
      <vt:lpstr>What’s a Module?</vt:lpstr>
      <vt:lpstr>Why are modules important?</vt:lpstr>
      <vt:lpstr>Modules in Electrical Engineering</vt:lpstr>
      <vt:lpstr>Chemistry Requires Co-location.  Co-location complicates modular interactions.</vt:lpstr>
      <vt:lpstr>Isolating modules</vt:lpstr>
      <vt:lpstr>Chemical Modules</vt:lpstr>
      <vt:lpstr>A Simple Module</vt:lpstr>
      <vt:lpstr>Describing Module Behavior</vt:lpstr>
      <vt:lpstr>Composing Modules: Concatenation</vt:lpstr>
      <vt:lpstr>Retroactivity: Module B Affects Module A</vt:lpstr>
      <vt:lpstr>Adjusting for Retroactivity</vt:lpstr>
      <vt:lpstr>Revised Model Specification</vt:lpstr>
      <vt:lpstr>SISO Operators</vt:lpstr>
      <vt:lpstr>Transfer Functions of Modules Created by Operators</vt:lpstr>
      <vt:lpstr>Related Work on Biochemical Modules: 1</vt:lpstr>
      <vt:lpstr>Related Work on Biochemical Modules: 2</vt:lpstr>
      <vt:lpstr>BACKUP</vt:lpstr>
      <vt:lpstr>Compensating for retroactivity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Approximations Figures</dc:title>
  <dc:creator>Joseph Hellerstein</dc:creator>
  <cp:lastModifiedBy>Joseph Hellerstein</cp:lastModifiedBy>
  <cp:revision>378</cp:revision>
  <dcterms:created xsi:type="dcterms:W3CDTF">2024-01-02T17:32:24Z</dcterms:created>
  <dcterms:modified xsi:type="dcterms:W3CDTF">2024-03-06T18:57:23Z</dcterms:modified>
</cp:coreProperties>
</file>